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256" r:id="rId2"/>
    <p:sldId id="378" r:id="rId3"/>
    <p:sldId id="377" r:id="rId4"/>
    <p:sldId id="376" r:id="rId5"/>
    <p:sldId id="257" r:id="rId6"/>
    <p:sldId id="277" r:id="rId7"/>
    <p:sldId id="278" r:id="rId8"/>
    <p:sldId id="264" r:id="rId9"/>
    <p:sldId id="279" r:id="rId10"/>
    <p:sldId id="265" r:id="rId11"/>
    <p:sldId id="280" r:id="rId12"/>
    <p:sldId id="282" r:id="rId13"/>
    <p:sldId id="266" r:id="rId14"/>
    <p:sldId id="284" r:id="rId15"/>
    <p:sldId id="285" r:id="rId16"/>
    <p:sldId id="286" r:id="rId17"/>
    <p:sldId id="289" r:id="rId18"/>
    <p:sldId id="283" r:id="rId19"/>
    <p:sldId id="287" r:id="rId20"/>
    <p:sldId id="281" r:id="rId21"/>
    <p:sldId id="291" r:id="rId22"/>
    <p:sldId id="295" r:id="rId23"/>
    <p:sldId id="296" r:id="rId24"/>
    <p:sldId id="292" r:id="rId25"/>
    <p:sldId id="288" r:id="rId26"/>
    <p:sldId id="293" r:id="rId27"/>
    <p:sldId id="294" r:id="rId28"/>
    <p:sldId id="267" r:id="rId29"/>
    <p:sldId id="297" r:id="rId30"/>
    <p:sldId id="298" r:id="rId31"/>
    <p:sldId id="303" r:id="rId32"/>
    <p:sldId id="299" r:id="rId33"/>
    <p:sldId id="300" r:id="rId34"/>
    <p:sldId id="301" r:id="rId35"/>
    <p:sldId id="304" r:id="rId36"/>
    <p:sldId id="305" r:id="rId37"/>
    <p:sldId id="302" r:id="rId38"/>
    <p:sldId id="275" r:id="rId39"/>
    <p:sldId id="306" r:id="rId40"/>
    <p:sldId id="276" r:id="rId41"/>
    <p:sldId id="307" r:id="rId42"/>
    <p:sldId id="308" r:id="rId43"/>
    <p:sldId id="263" r:id="rId44"/>
    <p:sldId id="309" r:id="rId45"/>
    <p:sldId id="269" r:id="rId46"/>
    <p:sldId id="310" r:id="rId47"/>
    <p:sldId id="311" r:id="rId48"/>
    <p:sldId id="360" r:id="rId49"/>
    <p:sldId id="361" r:id="rId50"/>
    <p:sldId id="362" r:id="rId51"/>
    <p:sldId id="363" r:id="rId52"/>
    <p:sldId id="364" r:id="rId53"/>
    <p:sldId id="365" r:id="rId54"/>
    <p:sldId id="270" r:id="rId55"/>
    <p:sldId id="313" r:id="rId56"/>
    <p:sldId id="312" r:id="rId57"/>
    <p:sldId id="314" r:id="rId58"/>
    <p:sldId id="271" r:id="rId59"/>
    <p:sldId id="317" r:id="rId60"/>
    <p:sldId id="315" r:id="rId61"/>
    <p:sldId id="316" r:id="rId62"/>
    <p:sldId id="318" r:id="rId63"/>
    <p:sldId id="319" r:id="rId64"/>
    <p:sldId id="320" r:id="rId65"/>
    <p:sldId id="272" r:id="rId66"/>
    <p:sldId id="321" r:id="rId67"/>
    <p:sldId id="322" r:id="rId68"/>
    <p:sldId id="323" r:id="rId69"/>
    <p:sldId id="273" r:id="rId70"/>
    <p:sldId id="324" r:id="rId71"/>
    <p:sldId id="325" r:id="rId72"/>
    <p:sldId id="329" r:id="rId73"/>
    <p:sldId id="336" r:id="rId74"/>
    <p:sldId id="335" r:id="rId75"/>
    <p:sldId id="330" r:id="rId76"/>
    <p:sldId id="334" r:id="rId77"/>
    <p:sldId id="326" r:id="rId78"/>
    <p:sldId id="327" r:id="rId79"/>
    <p:sldId id="328" r:id="rId80"/>
    <p:sldId id="337" r:id="rId81"/>
    <p:sldId id="338" r:id="rId82"/>
    <p:sldId id="339" r:id="rId83"/>
    <p:sldId id="340" r:id="rId84"/>
    <p:sldId id="342" r:id="rId85"/>
    <p:sldId id="343" r:id="rId86"/>
    <p:sldId id="344" r:id="rId87"/>
    <p:sldId id="345" r:id="rId88"/>
    <p:sldId id="346" r:id="rId89"/>
    <p:sldId id="348" r:id="rId90"/>
    <p:sldId id="347" r:id="rId91"/>
    <p:sldId id="274" r:id="rId92"/>
    <p:sldId id="349" r:id="rId93"/>
    <p:sldId id="352" r:id="rId94"/>
    <p:sldId id="350" r:id="rId95"/>
    <p:sldId id="351" r:id="rId96"/>
    <p:sldId id="353" r:id="rId97"/>
    <p:sldId id="354" r:id="rId98"/>
    <p:sldId id="355" r:id="rId99"/>
    <p:sldId id="356" r:id="rId100"/>
    <p:sldId id="357" r:id="rId101"/>
    <p:sldId id="359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70D65-3AAF-4528-B1C9-4F219CF0D8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4752E-4C12-47CE-8571-8CBAE090FC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6B98F-4602-4732-993E-248E7ED91661}" type="datetimeFigureOut">
              <a:rPr lang="en-IN" smtClean="0"/>
              <a:t>2021-07-02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7D86-427A-434E-B6A2-18BFE9C22C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F5FF5-A1B6-4F3A-96AC-60F1C748D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8DBC3-5D81-4ADF-8133-A12578BAD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08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4B9EF-8834-4F21-9CF0-91E1D4A9181D}" type="datetimeFigureOut">
              <a:rPr lang="en-IN" smtClean="0"/>
              <a:t>2021-07-02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8E36-620F-4DFF-80C8-A67AC58FF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758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68E36-620F-4DFF-80C8-A67AC58FF7EA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66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780D8-5E83-422D-A948-96C3BEBC9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7E8A4-2376-473E-8DFC-57EBDCFC1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41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141C-E128-415B-8319-01561C8D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57711-F144-4353-8C95-D9F1881F0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5794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8757E4-52D5-480C-B9D9-EC85F7C92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068F0-8FD6-4CAE-AEA6-F200C1D93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728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095A-18B7-4BD8-9F52-C435E8FC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5AA0C-ECEA-465F-AA8D-64DC48F19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54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0C6B-0382-4B83-A3EE-B87BBA0F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6365A-28EC-4EC8-83A7-F9653EA48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16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16D1-7FE3-463A-96D8-8278EB7B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DFEB-2677-421E-A7AB-31641118E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5D9B6-70C7-4B88-A762-6F5582014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27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B39F-8AD7-497F-B560-8AB18D6AD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BB9-7346-4B04-B181-9B289AD5F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0DD69-6452-46EB-8DD8-10CFBD3F9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DB58D-82D8-47B5-BEFC-72F19CCB9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722826-F99D-4654-84BB-ABADD1CD1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941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551B-9EBF-4862-B030-7BEBD172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013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0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F8DE-3810-455F-8688-1D22425F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3C886-0DCA-41AB-8646-F6CDE34A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C5D3E-8D09-44FD-B0B3-1F01A0FAF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29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F3FA-0BFB-41EA-9404-E2904D4E0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BE6F86-329F-42F7-AC8F-E65CB9267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ACFD5-DC58-4C2E-A42A-DDD7FA3DA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644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DFF66-AD1B-4890-9D77-EAA03410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B83E-5288-4399-9388-D54D75278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34C1-62FF-4AF2-B4FD-D32A3B87BE3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31" y="0"/>
            <a:ext cx="1421423" cy="14214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4B61A5-DB83-46A8-9968-4D2CEAAD1298}"/>
              </a:ext>
            </a:extLst>
          </p:cNvPr>
          <p:cNvSpPr/>
          <p:nvPr userDrawn="1"/>
        </p:nvSpPr>
        <p:spPr>
          <a:xfrm>
            <a:off x="0" y="6435967"/>
            <a:ext cx="12192000" cy="413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bg1"/>
                </a:solidFill>
                <a:latin typeface="helvetica neue"/>
              </a:rPr>
              <a:t>                @cloudyamit                                                                        /in/</a:t>
            </a:r>
            <a:r>
              <a:rPr lang="en-IN" sz="1200" b="1" dirty="0" err="1">
                <a:solidFill>
                  <a:schemeClr val="bg1"/>
                </a:solidFill>
                <a:latin typeface="helvetica neue"/>
              </a:rPr>
              <a:t>simplyamit</a:t>
            </a:r>
            <a:r>
              <a:rPr lang="en-IN" sz="1200" b="1" dirty="0">
                <a:solidFill>
                  <a:schemeClr val="bg1"/>
                </a:solidFill>
                <a:latin typeface="helvetica neue"/>
              </a:rPr>
              <a:t>                                                                               </a:t>
            </a:r>
            <a:r>
              <a:rPr lang="en-IN" sz="1200" dirty="0">
                <a:solidFill>
                  <a:schemeClr val="bg1"/>
                </a:solidFill>
                <a:latin typeface="apple color emoji"/>
              </a:rPr>
              <a:t>©️</a:t>
            </a:r>
            <a:r>
              <a:rPr lang="en-IN" sz="1200" b="1" dirty="0">
                <a:solidFill>
                  <a:schemeClr val="bg1"/>
                </a:solidFill>
                <a:latin typeface="helvetica neue"/>
              </a:rPr>
              <a:t> Copyright to Technical Amit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40C63-7264-4715-8E12-689FC62F00DB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twitter company png logo 5862">
            <a:extLst>
              <a:ext uri="{FF2B5EF4-FFF2-40B4-BE49-F238E27FC236}">
                <a16:creationId xmlns:a16="http://schemas.microsoft.com/office/drawing/2014/main" id="{D0A39DFF-65A7-40F1-81B1-13BD17C579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6" y="6471136"/>
            <a:ext cx="422031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3A49BD-88BD-45AE-BD16-E04E4E3045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42" y="6471135"/>
            <a:ext cx="344098" cy="30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0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mailto:git@bitbucket.org" TargetMode="External"/><Relationship Id="rId2" Type="http://schemas.openxmlformats.org/officeDocument/2006/relationships/hyperlink" Target="https://support.atlassian.com/bitbucket-cloud/docs/set-up-an-ssh-ke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lhead.salesforce.com/en/content/learn/projects/quick-start-lightning-web-components/set-up-visual-studio-code" TargetMode="External"/><Relationship Id="rId2" Type="http://schemas.openxmlformats.org/officeDocument/2006/relationships/hyperlink" Target="https://www.apexhours.com/how-to-setup-visual-studio-code-for-salesforce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alesforce.com/docs/atlas.en-us.sfdx_cli_reference.meta/sfdx_cli_reference/cli_reference_force_mdapi.htm#cli_reference_force_mdapi_deploy" TargetMode="External"/><Relationship Id="rId2" Type="http://schemas.openxmlformats.org/officeDocument/2006/relationships/hyperlink" Target="https://developer.salesforce.com/docs/atlas.en-us.sfdx_cli_reference.meta/sfdx_cli_reference/cli_reference_auth_web.htm#cli_reference_auth_web_logi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alesforce.com/docs/atlas.en-us.sfdx_cli_reference.meta/sfdx_cli_reference/cli_reference_force_mdapi.htm#cli_reference_force_mdapi_deploy" TargetMode="External"/><Relationship Id="rId2" Type="http://schemas.openxmlformats.org/officeDocument/2006/relationships/hyperlink" Target="https://developer.salesforce.com/docs/atlas.en-us.sfdx_cli_reference.meta/sfdx_cli_reference/cli_reference_auth_web.htm#cli_reference_auth_web_logi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jenkins.io/download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mac.filehorse.com/download-openssl/" TargetMode="External"/><Relationship Id="rId2" Type="http://schemas.openxmlformats.org/officeDocument/2006/relationships/hyperlink" Target="https://code.google.com/archive/p/openssl-for-windows/downloa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B557-8EB6-4602-80F8-915977125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Deployments in Salesforce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4B6EE-731E-4A25-9B48-E84EB689BF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Technical Amit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809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3 - 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Different ways to deploy the code from one Salesforce Org to Another Salesforce Org.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Create a Sandbox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Change the Deployment Setting</a:t>
            </a:r>
          </a:p>
        </p:txBody>
      </p:sp>
    </p:spTree>
    <p:extLst>
      <p:ext uri="{BB962C8B-B14F-4D97-AF65-F5344CB8AC3E}">
        <p14:creationId xmlns:p14="http://schemas.microsoft.com/office/powerpoint/2010/main" val="2622824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GitHub Action using SFDX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91E03-0424-4FDB-A3C8-5E7202DB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0833"/>
            <a:ext cx="10423849" cy="31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091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B0E-C235-494E-B73E-D26A1B3E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2061"/>
            <a:ext cx="10515600" cy="1325563"/>
          </a:xfrm>
        </p:spPr>
        <p:txBody>
          <a:bodyPr/>
          <a:lstStyle/>
          <a:p>
            <a:r>
              <a:rPr lang="en-US" dirty="0"/>
              <a:t>Branching Strategy for CI/CD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1C5B0A-5307-4816-A794-60E004F8C93B}"/>
              </a:ext>
            </a:extLst>
          </p:cNvPr>
          <p:cNvSpPr txBox="1"/>
          <p:nvPr/>
        </p:nvSpPr>
        <p:spPr>
          <a:xfrm>
            <a:off x="8871341" y="3188927"/>
            <a:ext cx="2482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 Credit – Medium.com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ADEF7D-4EDA-4694-9AD4-584CB84F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19104"/>
            <a:ext cx="7796736" cy="478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71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20BF-6615-43B9-9CBC-BE44753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BitBucket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35BF-DA4F-425D-9EB5-E47BDAAC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Signup for </a:t>
            </a:r>
            <a:r>
              <a:rPr lang="en-US" dirty="0" err="1"/>
              <a:t>BitBucket</a:t>
            </a:r>
            <a:r>
              <a:rPr lang="en-US" dirty="0"/>
              <a:t> Account</a:t>
            </a:r>
            <a:endParaRPr lang="en-IN" dirty="0"/>
          </a:p>
        </p:txBody>
      </p:sp>
      <p:pic>
        <p:nvPicPr>
          <p:cNvPr id="2050" name="Picture 2" descr="Bitbucket Logo PNG Transparent – Brands Logos">
            <a:extLst>
              <a:ext uri="{FF2B5EF4-FFF2-40B4-BE49-F238E27FC236}">
                <a16:creationId xmlns:a16="http://schemas.microsoft.com/office/drawing/2014/main" id="{BA637C1B-D924-4597-A81F-9F3E0AFA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97" y="5446743"/>
            <a:ext cx="3417903" cy="8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7578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20BF-6615-43B9-9CBC-BE44753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BitBucket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35BF-DA4F-425D-9EB5-E47BDAAC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Bitbucket is a Git-based source code repository hosting service owned by Atlassian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Bitbucket is more than just Git code management. Bitbucket gives teams one place to plan projects, collaborate on code, test, and deploy.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 can create free account and work there</a:t>
            </a:r>
          </a:p>
        </p:txBody>
      </p:sp>
      <p:pic>
        <p:nvPicPr>
          <p:cNvPr id="2050" name="Picture 2" descr="Bitbucket Logo PNG Transparent – Brands Logos">
            <a:extLst>
              <a:ext uri="{FF2B5EF4-FFF2-40B4-BE49-F238E27FC236}">
                <a16:creationId xmlns:a16="http://schemas.microsoft.com/office/drawing/2014/main" id="{BA637C1B-D924-4597-A81F-9F3E0AFA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97" y="5446743"/>
            <a:ext cx="3417903" cy="8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3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20BF-6615-43B9-9CBC-BE44753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35BF-DA4F-425D-9EB5-E47BDAAC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Generate SSH Key for </a:t>
            </a:r>
            <a:r>
              <a:rPr lang="en-US" dirty="0" err="1"/>
              <a:t>BitBucket</a:t>
            </a:r>
            <a:r>
              <a:rPr lang="en-US" dirty="0"/>
              <a:t>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SSH Key in </a:t>
            </a:r>
            <a:r>
              <a:rPr lang="en-US" dirty="0" err="1"/>
              <a:t>BitBucket</a:t>
            </a:r>
            <a:r>
              <a:rPr lang="en-US" dirty="0"/>
              <a:t> Account</a:t>
            </a:r>
          </a:p>
        </p:txBody>
      </p:sp>
      <p:pic>
        <p:nvPicPr>
          <p:cNvPr id="2050" name="Picture 2" descr="Bitbucket Logo PNG Transparent – Brands Logos">
            <a:extLst>
              <a:ext uri="{FF2B5EF4-FFF2-40B4-BE49-F238E27FC236}">
                <a16:creationId xmlns:a16="http://schemas.microsoft.com/office/drawing/2014/main" id="{BA637C1B-D924-4597-A81F-9F3E0AFA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97" y="5446743"/>
            <a:ext cx="3417903" cy="8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032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20BF-6615-43B9-9CBC-BE44753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SSH Key for </a:t>
            </a:r>
            <a:r>
              <a:rPr lang="en-US" dirty="0" err="1"/>
              <a:t>BitBucket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35BF-DA4F-425D-9EB5-E47BDAAC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Step 1. Set up your default identity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 err="1">
                <a:highlight>
                  <a:srgbClr val="FFFF00"/>
                </a:highlight>
              </a:rPr>
              <a:t>ssh</a:t>
            </a:r>
            <a:r>
              <a:rPr lang="en-US" dirty="0">
                <a:highlight>
                  <a:srgbClr val="FFFF00"/>
                </a:highlight>
              </a:rPr>
              <a:t>-keygen</a:t>
            </a:r>
            <a:r>
              <a:rPr lang="en-US" dirty="0"/>
              <a:t> command from the command prompt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will find the SSH Key file - </a:t>
            </a:r>
            <a:r>
              <a:rPr lang="en-US" dirty="0">
                <a:highlight>
                  <a:srgbClr val="FFFF00"/>
                </a:highlight>
              </a:rPr>
              <a:t>/c/Users/&lt;username&gt;/.</a:t>
            </a:r>
            <a:r>
              <a:rPr lang="en-US" dirty="0" err="1">
                <a:highlight>
                  <a:srgbClr val="FFFF00"/>
                </a:highlight>
              </a:rPr>
              <a:t>ssh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id_rsa</a:t>
            </a:r>
            <a:endParaRPr lang="en-US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Here is the URL with the steps for both windows and Mac - </a:t>
            </a:r>
            <a:r>
              <a:rPr lang="en-US" dirty="0">
                <a:hlinkClick r:id="rId2"/>
              </a:rPr>
              <a:t>https://support.atlassian.com/bitbucket-cloud/docs/set-up-an-ssh-key/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validate the SSH Key – run </a:t>
            </a:r>
            <a:r>
              <a:rPr lang="de-DE" dirty="0">
                <a:highlight>
                  <a:srgbClr val="FFFF00"/>
                </a:highlight>
              </a:rPr>
              <a:t>ssh -T </a:t>
            </a:r>
            <a:r>
              <a:rPr lang="de-DE" dirty="0">
                <a:highlight>
                  <a:srgbClr val="FFFF00"/>
                </a:highlight>
                <a:hlinkClick r:id="rId3"/>
              </a:rPr>
              <a:t>git@bitbucket.org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from the Command prompt</a:t>
            </a:r>
          </a:p>
        </p:txBody>
      </p:sp>
      <p:pic>
        <p:nvPicPr>
          <p:cNvPr id="2050" name="Picture 2" descr="Bitbucket Logo PNG Transparent – Brands Logos">
            <a:extLst>
              <a:ext uri="{FF2B5EF4-FFF2-40B4-BE49-F238E27FC236}">
                <a16:creationId xmlns:a16="http://schemas.microsoft.com/office/drawing/2014/main" id="{BA637C1B-D924-4597-A81F-9F3E0AFA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97" y="5446743"/>
            <a:ext cx="3417903" cy="8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2452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CDE8-208D-4902-B93B-BAFB01C1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Multi Factor Authentication for </a:t>
            </a:r>
            <a:r>
              <a:rPr lang="en-US" dirty="0" err="1"/>
              <a:t>BitBucket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DB68E-EC20-4580-AF7A-3BE831AD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26" y="1334652"/>
            <a:ext cx="6658321" cy="502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494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CDE8-208D-4902-B93B-BAFB01C1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First Pipeline using Bitbucket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966ED-D157-4F1C-81E5-517C85B0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56" y="1395375"/>
            <a:ext cx="6933536" cy="45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764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CDE8-208D-4902-B93B-BAFB01C1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Branch Specific Pipeline using Bitbucket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966ED-D157-4F1C-81E5-517C85B0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56" y="1395375"/>
            <a:ext cx="6933536" cy="45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028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CDE8-208D-4902-B93B-BAFB01C1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PR Specific Pipeline using Bitbucket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5E4F-727D-4321-9595-48C26994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pull-requests:</a:t>
            </a:r>
          </a:p>
          <a:p>
            <a:pPr marL="0" indent="0">
              <a:buNone/>
            </a:pPr>
            <a:r>
              <a:rPr lang="en-IN" dirty="0"/>
              <a:t>  </a:t>
            </a:r>
          </a:p>
          <a:p>
            <a:pPr marL="0" indent="0">
              <a:buNone/>
            </a:pPr>
            <a:r>
              <a:rPr lang="en-IN" dirty="0"/>
              <a:t>    development:</a:t>
            </a:r>
          </a:p>
          <a:p>
            <a:pPr marL="0" indent="0">
              <a:buNone/>
            </a:pPr>
            <a:r>
              <a:rPr lang="en-IN" dirty="0"/>
              <a:t>      - step:</a:t>
            </a:r>
          </a:p>
          <a:p>
            <a:pPr marL="0" indent="0">
              <a:buNone/>
            </a:pPr>
            <a:r>
              <a:rPr lang="en-IN" dirty="0"/>
              <a:t>          name: 'Run Step from PR'</a:t>
            </a:r>
          </a:p>
          <a:p>
            <a:pPr marL="0" indent="0">
              <a:buNone/>
            </a:pPr>
            <a:r>
              <a:rPr lang="en-IN" dirty="0"/>
              <a:t>          script:</a:t>
            </a:r>
          </a:p>
          <a:p>
            <a:pPr marL="0" indent="0">
              <a:buNone/>
            </a:pPr>
            <a:r>
              <a:rPr lang="en-IN" dirty="0"/>
              <a:t>            - echo 'I am from PR in </a:t>
            </a:r>
            <a:r>
              <a:rPr lang="en-IN" dirty="0" err="1"/>
              <a:t>Developmet</a:t>
            </a:r>
            <a:r>
              <a:rPr lang="en-IN" dirty="0"/>
              <a:t> branch'</a:t>
            </a:r>
          </a:p>
          <a:p>
            <a:pPr marL="0" indent="0">
              <a:buNone/>
            </a:pPr>
            <a:r>
              <a:rPr lang="en-IN" dirty="0"/>
              <a:t>      - step:</a:t>
            </a:r>
          </a:p>
          <a:p>
            <a:pPr marL="0" indent="0">
              <a:buNone/>
            </a:pPr>
            <a:r>
              <a:rPr lang="en-IN" dirty="0"/>
              <a:t>          name: 'Perform Validation due to PR'</a:t>
            </a:r>
          </a:p>
          <a:p>
            <a:pPr marL="0" indent="0">
              <a:buNone/>
            </a:pPr>
            <a:r>
              <a:rPr lang="en-IN" dirty="0"/>
              <a:t>          script:</a:t>
            </a:r>
          </a:p>
          <a:p>
            <a:pPr marL="0" indent="0">
              <a:buNone/>
            </a:pPr>
            <a:r>
              <a:rPr lang="en-IN" dirty="0"/>
              <a:t>            - echo 'I am from PR in </a:t>
            </a:r>
            <a:r>
              <a:rPr lang="en-IN" dirty="0" err="1"/>
              <a:t>Developmet</a:t>
            </a:r>
            <a:r>
              <a:rPr lang="en-IN" dirty="0"/>
              <a:t> branch'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966ED-D157-4F1C-81E5-517C85B0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114" y="1825625"/>
            <a:ext cx="5868044" cy="38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5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6E4-87AF-4811-8617-EBAAC445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to Deploy changes from One org to Another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D1BA-8753-4F23-AA27-E7A9A7EB7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Change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Apache 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Salesforce DX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Workbench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Unmanaged Package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0962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CDE8-208D-4902-B93B-BAFB01C1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 Pipeline using SFDX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95CBE-1681-4DED-8DB5-0821E6B12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709" y="1825625"/>
            <a:ext cx="6898581" cy="4351338"/>
          </a:xfrm>
        </p:spPr>
      </p:pic>
    </p:spTree>
    <p:extLst>
      <p:ext uri="{BB962C8B-B14F-4D97-AF65-F5344CB8AC3E}">
        <p14:creationId xmlns:p14="http://schemas.microsoft.com/office/powerpoint/2010/main" val="19525511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Write A Thank You Note In Five Easy Steps">
            <a:extLst>
              <a:ext uri="{FF2B5EF4-FFF2-40B4-BE49-F238E27FC236}">
                <a16:creationId xmlns:a16="http://schemas.microsoft.com/office/drawing/2014/main" id="{7EF0F45C-607C-40ED-8568-2E10EE17B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66" y="1036206"/>
            <a:ext cx="9123285" cy="51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95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6E4-87AF-4811-8617-EBAAC445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Sandbox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D1BA-8753-4F23-AA27-E7A9A7EB7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 to Salesforce production org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Navigate to Setup -&gt; Sandboxes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26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Introduction to Change Set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Types of Change Set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Create a Custom Object &amp; Fields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Create an Outbound Change Set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Upload an Outbound Change Set</a:t>
            </a:r>
          </a:p>
        </p:txBody>
      </p:sp>
    </p:spTree>
    <p:extLst>
      <p:ext uri="{BB962C8B-B14F-4D97-AF65-F5344CB8AC3E}">
        <p14:creationId xmlns:p14="http://schemas.microsoft.com/office/powerpoint/2010/main" val="1786044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Change Set in Salesforce?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change sets to send customizations from one Salesforce org to another.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example, you can create and test a new object in a sandbox org, then send it to your production org using a change set.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sets can contain only modifications you can make through the Setup menu.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example, you can’t use a change set to upload a list of contact records. Change sets contain information about the org. They don’t contain data, such as records.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959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Change Set in Salesforce?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Inbound Change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Outbound Change 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802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Custom Object &amp;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Custom Object Invoice &amp; Invoice Line Item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M-D field from Invoice Line Item to Invoice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Custom Tab for Invoice Object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891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6259-19AF-4F35-8DAC-34B7A5CF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4.1 Why </a:t>
            </a:r>
            <a:r>
              <a:rPr lang="en-US" dirty="0"/>
              <a:t>code coverage is required?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1B87A-8174-457E-A990-0DDD6124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you can deploy your code or package it for the Lightning Platform​ AppExchange, at least 75% of Apex code must be covered by tests, and all those tests must pass. In addition, each trigger must have some coverage.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Ensure that Your Apex Class and Triggers are working as Expected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Meeting the code coverage Requirement for the Deployment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test your functionality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High-quality apps delivered to the production org, which makes production users more productive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High-quality apps delivered to package subscribers, which increase your customers trust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307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Deployment/Validation Options in Salesforce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Deploy an Inbound Change Set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2362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A09DB-C68A-4ED2-A34B-5F271B8A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51" y="391758"/>
            <a:ext cx="10515600" cy="1325563"/>
          </a:xfrm>
        </p:spPr>
        <p:txBody>
          <a:bodyPr/>
          <a:lstStyle/>
          <a:p>
            <a:r>
              <a:rPr lang="en-IN" dirty="0"/>
              <a:t>Deployment Options in Salesforce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9C762-9656-4DA2-967F-EE38DB77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1" y="2098041"/>
            <a:ext cx="11443317" cy="35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7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123E-887E-4371-B1A9-EC775913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E83A5-4564-4B1F-9526-35DBFA295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76" y="1335435"/>
            <a:ext cx="8650648" cy="50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47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Deploy Component Permissions using Change Set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Deploy Permission Set &amp; Profile Using Change Set</a:t>
            </a:r>
          </a:p>
        </p:txBody>
      </p:sp>
    </p:spTree>
    <p:extLst>
      <p:ext uri="{BB962C8B-B14F-4D97-AF65-F5344CB8AC3E}">
        <p14:creationId xmlns:p14="http://schemas.microsoft.com/office/powerpoint/2010/main" val="228454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Deploy WFR Rules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Deploy Process Builder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Deploy Lightning Flow Builder</a:t>
            </a:r>
          </a:p>
        </p:txBody>
      </p:sp>
    </p:spTree>
    <p:extLst>
      <p:ext uri="{BB962C8B-B14F-4D97-AF65-F5344CB8AC3E}">
        <p14:creationId xmlns:p14="http://schemas.microsoft.com/office/powerpoint/2010/main" val="835838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for WFR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Whenever a new account is created then send an email to account Owner and a specific user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Whenever a new opportunity is created then update the related account Annual Revenue Field.</a:t>
            </a:r>
          </a:p>
        </p:txBody>
      </p:sp>
    </p:spTree>
    <p:extLst>
      <p:ext uri="{BB962C8B-B14F-4D97-AF65-F5344CB8AC3E}">
        <p14:creationId xmlns:p14="http://schemas.microsoft.com/office/powerpoint/2010/main" val="51345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for Process Builder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New picklist field on Account ( Status ) and when the status is changes then update all related invoices status same as account status.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26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IN" dirty="0"/>
              <a:t>e are going to deploy the following components</a:t>
            </a:r>
          </a:p>
          <a:p>
            <a:pPr marL="0" indent="0">
              <a:buNone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Apex Class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Apex Trigger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VisualForce</a:t>
            </a:r>
            <a:r>
              <a:rPr lang="en-IN" dirty="0"/>
              <a:t> Pages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Aura Component</a:t>
            </a:r>
          </a:p>
        </p:txBody>
      </p:sp>
    </p:spTree>
    <p:extLst>
      <p:ext uri="{BB962C8B-B14F-4D97-AF65-F5344CB8AC3E}">
        <p14:creationId xmlns:p14="http://schemas.microsoft.com/office/powerpoint/2010/main" val="266841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Benefits of Change Set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Limitations of Change Set</a:t>
            </a:r>
          </a:p>
        </p:txBody>
      </p:sp>
    </p:spTree>
    <p:extLst>
      <p:ext uri="{BB962C8B-B14F-4D97-AF65-F5344CB8AC3E}">
        <p14:creationId xmlns:p14="http://schemas.microsoft.com/office/powerpoint/2010/main" val="941889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Change 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Provide a nice native UI for picking changes that need to be moved between orgs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you move that change it gives you a decent representation of code coverage and progress.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Provides a nice audit trail and shows what changes were deployed when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927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Change 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It’s hard to add all the components that you wanted to deploy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not deploy profiles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Deployment Can't be automated so governance around change management can be a tricky and manual process.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Hard to have as part of development flow with the need to recreate the changeset every time you want to move the change to another org (e.g. dev -&gt; QA -&gt; UAT -&gt; Prod)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Only works with connected orgs, so you need to establish a trust relationship between orgs that can make experimentation more tricky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Doesn't allow for destructive changes (deleting objects, fields, class, trigger, &amp; etc.)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06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Introduction to Apache Ant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Configure Apache Ant in Your PC For Windows</a:t>
            </a:r>
          </a:p>
        </p:txBody>
      </p:sp>
      <p:pic>
        <p:nvPicPr>
          <p:cNvPr id="1026" name="Picture 2" descr="Apache Ant - Wikipedia">
            <a:extLst>
              <a:ext uri="{FF2B5EF4-FFF2-40B4-BE49-F238E27FC236}">
                <a16:creationId xmlns:a16="http://schemas.microsoft.com/office/drawing/2014/main" id="{F43AF2A0-F8FD-4FA3-9ED1-B250A38A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81" y="1915199"/>
            <a:ext cx="5933419" cy="36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281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Apache Ant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ANT is a free tool provided by Apache which can be used for script building operations and in case of Salesforce we can use ANT to retrieve &amp; deploy metadata from one salesforce environment to another salesforce environment.</a:t>
            </a:r>
            <a:r>
              <a:rPr lang="en-IN" dirty="0"/>
              <a:t> ANT is much faster than the Change Set that we have discussed in earlier videos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800" b="1" dirty="0"/>
              <a:t>Setup ANT for windows</a:t>
            </a:r>
          </a:p>
          <a:p>
            <a:pPr marL="0" indent="0">
              <a:buNone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Download and Install Java in your PC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Download the ANT Binary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Set the Path for Java &amp; ANT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Test the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AA7B-C052-4BD1-BE74-D5CD1145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3F80203-86F3-425A-A36A-B58BD6EE2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5" y="1587878"/>
            <a:ext cx="9845335" cy="4308385"/>
          </a:xfrm>
        </p:spPr>
      </p:pic>
    </p:spTree>
    <p:extLst>
      <p:ext uri="{BB962C8B-B14F-4D97-AF65-F5344CB8AC3E}">
        <p14:creationId xmlns:p14="http://schemas.microsoft.com/office/powerpoint/2010/main" val="1279721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Apache ANT in MAC OS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 Apache ANT for MAC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and Rename the folder to 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Look for Bash profile and if not then create a new One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Bin folder of Apache 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Environment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&amp; Enjoy</a:t>
            </a:r>
          </a:p>
        </p:txBody>
      </p:sp>
    </p:spTree>
    <p:extLst>
      <p:ext uri="{BB962C8B-B14F-4D97-AF65-F5344CB8AC3E}">
        <p14:creationId xmlns:p14="http://schemas.microsoft.com/office/powerpoint/2010/main" val="3670971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22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30"/>
            <a:ext cx="10515600" cy="54397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Step1 - </a:t>
            </a:r>
            <a:r>
              <a:rPr lang="en-US" dirty="0"/>
              <a:t>Download Apache ANT &amp; Extract to your location where you wanted to have</a:t>
            </a:r>
          </a:p>
          <a:p>
            <a:pPr marL="0" indent="0">
              <a:buNone/>
            </a:pPr>
            <a:r>
              <a:rPr lang="en-US" dirty="0"/>
              <a:t>tar </a:t>
            </a:r>
            <a:r>
              <a:rPr lang="en-US" dirty="0" err="1"/>
              <a:t>xvfz</a:t>
            </a:r>
            <a:r>
              <a:rPr lang="en-US" dirty="0"/>
              <a:t> apache-ant-1.9.7-bin.tar.gz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Step 2 - </a:t>
            </a:r>
            <a:r>
              <a:rPr lang="en-US" dirty="0"/>
              <a:t>Rename folder to ant in order to make the work easy</a:t>
            </a:r>
          </a:p>
          <a:p>
            <a:pPr marL="0" indent="0">
              <a:buNone/>
            </a:pPr>
            <a:r>
              <a:rPr lang="en-US" dirty="0"/>
              <a:t>Step 3 - Go to base directory to create a bash profile if not </a:t>
            </a:r>
          </a:p>
          <a:p>
            <a:pPr marL="0" indent="0">
              <a:buNone/>
            </a:pPr>
            <a:r>
              <a:rPr lang="en-US" dirty="0"/>
              <a:t>Cd ~</a:t>
            </a:r>
          </a:p>
          <a:p>
            <a:pPr marL="0" indent="0">
              <a:buNone/>
            </a:pPr>
            <a:r>
              <a:rPr lang="en-US" dirty="0"/>
              <a:t>List our files in our home directory and look for .</a:t>
            </a:r>
            <a:r>
              <a:rPr lang="en-US" dirty="0" err="1"/>
              <a:t>bash_profileLs</a:t>
            </a:r>
            <a:r>
              <a:rPr lang="en-US" dirty="0"/>
              <a:t> –a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Step 4 - </a:t>
            </a:r>
            <a:r>
              <a:rPr lang="en-US" dirty="0"/>
              <a:t>We can create a .</a:t>
            </a:r>
            <a:r>
              <a:rPr lang="en-US" dirty="0" err="1"/>
              <a:t>bash_profile</a:t>
            </a:r>
            <a:r>
              <a:rPr lang="en-US" dirty="0"/>
              <a:t> from terminal as well. </a:t>
            </a:r>
          </a:p>
          <a:p>
            <a:pPr marL="0" indent="0">
              <a:buNone/>
            </a:pPr>
            <a:r>
              <a:rPr lang="en-US" dirty="0"/>
              <a:t>Below we create a new bash profile and also open it in text edit with 2 simple commands </a:t>
            </a:r>
          </a:p>
          <a:p>
            <a:pPr marL="0" indent="0">
              <a:buNone/>
            </a:pPr>
            <a:r>
              <a:rPr lang="en-US" dirty="0"/>
              <a:t>touch ~/.</a:t>
            </a:r>
            <a:r>
              <a:rPr lang="en-US" dirty="0" err="1"/>
              <a:t>bash_profile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open -e ~/.</a:t>
            </a:r>
            <a:r>
              <a:rPr lang="en-US" dirty="0" err="1"/>
              <a:t>bash_profile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Step 5 - </a:t>
            </a:r>
            <a:r>
              <a:rPr lang="en-US" dirty="0"/>
              <a:t>Got to ant bin folder Run </a:t>
            </a:r>
            <a:r>
              <a:rPr lang="en-US" dirty="0" err="1"/>
              <a:t>pwd</a:t>
            </a:r>
            <a:r>
              <a:rPr lang="en-US" dirty="0"/>
              <a:t> to see the complete path which will look like below</a:t>
            </a:r>
          </a:p>
          <a:p>
            <a:pPr marL="0" indent="0">
              <a:buNone/>
            </a:pPr>
            <a:r>
              <a:rPr lang="en-US" dirty="0"/>
              <a:t>/Users/</a:t>
            </a:r>
            <a:r>
              <a:rPr lang="en-US" dirty="0" err="1"/>
              <a:t>amit</a:t>
            </a:r>
            <a:r>
              <a:rPr lang="en-US" dirty="0"/>
              <a:t>/Desktop/ant/bin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Step 6 - </a:t>
            </a:r>
            <a:r>
              <a:rPr lang="en-US" dirty="0"/>
              <a:t>Set the Path export ANT_HOME=${PATH}:/Users/</a:t>
            </a:r>
            <a:r>
              <a:rPr lang="en-US" dirty="0" err="1"/>
              <a:t>amit</a:t>
            </a:r>
            <a:r>
              <a:rPr lang="en-US" dirty="0"/>
              <a:t>/Desktop/ant/bin </a:t>
            </a:r>
          </a:p>
          <a:p>
            <a:pPr marL="0" indent="0">
              <a:buNone/>
            </a:pPr>
            <a:r>
              <a:rPr lang="en-US" dirty="0"/>
              <a:t>export PATH=${PATH}:$ANT_HOME/bin</a:t>
            </a:r>
          </a:p>
          <a:p>
            <a:pPr marL="0" indent="0">
              <a:buNone/>
            </a:pPr>
            <a:r>
              <a:rPr lang="en-US" dirty="0"/>
              <a:t>export PATH=${PATH}:/Users/</a:t>
            </a:r>
            <a:r>
              <a:rPr lang="en-US" dirty="0" err="1"/>
              <a:t>amit</a:t>
            </a:r>
            <a:r>
              <a:rPr lang="en-US" dirty="0"/>
              <a:t>/Desktop/ant/bin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Step 7 - </a:t>
            </a:r>
            <a:r>
              <a:rPr lang="en-US" dirty="0"/>
              <a:t>ant -v and Enjoy</a:t>
            </a:r>
          </a:p>
        </p:txBody>
      </p:sp>
    </p:spTree>
    <p:extLst>
      <p:ext uri="{BB962C8B-B14F-4D97-AF65-F5344CB8AC3E}">
        <p14:creationId xmlns:p14="http://schemas.microsoft.com/office/powerpoint/2010/main" val="3061431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Prepare Required Component to Deploy </a:t>
            </a:r>
            <a:r>
              <a:rPr lang="en-US"/>
              <a:t>using Apache Ant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Build.properties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Build.xml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Package.xml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Walkthrough</a:t>
            </a:r>
            <a:endParaRPr lang="en-IN" dirty="0"/>
          </a:p>
        </p:txBody>
      </p:sp>
      <p:pic>
        <p:nvPicPr>
          <p:cNvPr id="4" name="Picture 2" descr="Apache Ant - Wikipedia">
            <a:extLst>
              <a:ext uri="{FF2B5EF4-FFF2-40B4-BE49-F238E27FC236}">
                <a16:creationId xmlns:a16="http://schemas.microsoft.com/office/drawing/2014/main" id="{54441E3E-A92E-46C0-9217-A55CD1622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85" y="1027906"/>
            <a:ext cx="5933419" cy="36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63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Retrieve &amp; Deploy using Apache 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 to unrelated Salesforce ORG using ANT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472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Retrieve </a:t>
            </a:r>
            <a:r>
              <a:rPr lang="en-US"/>
              <a:t>Package using ANT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 package using ANT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61313-8F3D-4B3D-A9CB-26E308EE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9" y="3366108"/>
            <a:ext cx="1404808" cy="140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31AB91-5BE2-4D67-B1F2-809E5D48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957" y="2695312"/>
            <a:ext cx="4685036" cy="27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2EF4F92D-9EF3-41A6-8DAB-3B251D7F7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1994" y="3611312"/>
            <a:ext cx="2030963" cy="9144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1592D9C-9D17-4D61-8664-2BD8E108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909" y="4642611"/>
            <a:ext cx="2708501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30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Retrieve </a:t>
            </a:r>
            <a:r>
              <a:rPr lang="en-US" dirty="0" err="1"/>
              <a:t>ChangeSet</a:t>
            </a:r>
            <a:r>
              <a:rPr lang="en-US" dirty="0"/>
              <a:t> using 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 </a:t>
            </a:r>
            <a:r>
              <a:rPr lang="en-US" dirty="0" err="1"/>
              <a:t>ChangeSet</a:t>
            </a:r>
            <a:r>
              <a:rPr lang="en-US" dirty="0"/>
              <a:t> using ANT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61313-8F3D-4B3D-A9CB-26E308EE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9" y="3366108"/>
            <a:ext cx="1404808" cy="140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31AB91-5BE2-4D67-B1F2-809E5D48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957" y="2695312"/>
            <a:ext cx="4685036" cy="27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2EF4F92D-9EF3-41A6-8DAB-3B251D7F7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1994" y="3611312"/>
            <a:ext cx="2030963" cy="9144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1592D9C-9D17-4D61-8664-2BD8E108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909" y="4642611"/>
            <a:ext cx="2708501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476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Target Dependency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Use Case </a:t>
            </a:r>
            <a:r>
              <a:rPr lang="en-US" dirty="0"/>
              <a:t>– You wanted to run the deploy command and before performing the actual deployment you wanted to fetch the latest data from the source org.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&lt;target name="deploy" depends="retrieve, </a:t>
            </a:r>
            <a:r>
              <a:rPr lang="en-IN" dirty="0" err="1"/>
              <a:t>retrievePkg</a:t>
            </a:r>
            <a:r>
              <a:rPr lang="en-IN" dirty="0"/>
              <a:t>, </a:t>
            </a:r>
            <a:r>
              <a:rPr lang="en-IN" dirty="0" err="1"/>
              <a:t>retrieveChangeSet</a:t>
            </a:r>
            <a:r>
              <a:rPr lang="en-IN" dirty="0"/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1273674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Delete Objects from production using 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Delete Class from Production using ANT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31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Introduction to package in Salesforce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Types of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When to use Which Package</a:t>
            </a:r>
          </a:p>
        </p:txBody>
      </p:sp>
    </p:spTree>
    <p:extLst>
      <p:ext uri="{BB962C8B-B14F-4D97-AF65-F5344CB8AC3E}">
        <p14:creationId xmlns:p14="http://schemas.microsoft.com/office/powerpoint/2010/main" val="1802074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in Salesforce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package is a container for something as small as an individual component or as large as a set of related apps. After creating a package, you can distribute it to other Salesforce users and organizations, including those outside your company.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Types of Package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Unmanaged Package -  </a:t>
            </a:r>
            <a:r>
              <a:rPr lang="en-US" dirty="0"/>
              <a:t>Unmanaged packages are typically used to distribute open-source projects or application templates to provide developers with the basic building blocks for an application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Managed Package - </a:t>
            </a:r>
            <a:r>
              <a:rPr lang="en-US" dirty="0"/>
              <a:t>Managed packages are typically used by Salesforce partners to distribute and sell applications to customers. These packages must be created from a Developer Edition organization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491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AA7B-C052-4BD1-BE74-D5CD1145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95"/>
            <a:ext cx="10515600" cy="1325563"/>
          </a:xfrm>
        </p:spPr>
        <p:txBody>
          <a:bodyPr/>
          <a:lstStyle/>
          <a:p>
            <a:r>
              <a:rPr lang="en-US" dirty="0"/>
              <a:t>How to Succeed with the Course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8D119D-11FF-4BF0-B996-B80ACCFB2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84" y="1007048"/>
            <a:ext cx="3439572" cy="53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93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Deployment using </a:t>
            </a:r>
            <a:r>
              <a:rPr lang="en-US" dirty="0" err="1"/>
              <a:t>UnManaged</a:t>
            </a:r>
            <a:r>
              <a:rPr lang="en-US" dirty="0"/>
              <a:t> Package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Package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Upload a Package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 a Package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740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C117-4998-4AA0-A3CF-96EF47CA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Workbench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BC62-27CB-4E0C-976F-C094F8956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Workbench is a tool provided by Salesforce which can be used to perform below action.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 REST API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 SOAP API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 SOQL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Retrieve/Deployment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Import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And many more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1313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C117-4998-4AA0-A3CF-96EF47CA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using workbench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400A97-5803-4D77-8A22-34F18EF68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999" y="2033737"/>
            <a:ext cx="10966001" cy="3415639"/>
          </a:xfrm>
        </p:spPr>
      </p:pic>
    </p:spTree>
    <p:extLst>
      <p:ext uri="{BB962C8B-B14F-4D97-AF65-F5344CB8AC3E}">
        <p14:creationId xmlns:p14="http://schemas.microsoft.com/office/powerpoint/2010/main" val="1346642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SFDX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Salesforce DX into your Machine</a:t>
            </a:r>
          </a:p>
        </p:txBody>
      </p:sp>
    </p:spTree>
    <p:extLst>
      <p:ext uri="{BB962C8B-B14F-4D97-AF65-F5344CB8AC3E}">
        <p14:creationId xmlns:p14="http://schemas.microsoft.com/office/powerpoint/2010/main" val="247062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SFDX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Salesforce DX adds new tools that streamline the entire development life cycle.</a:t>
            </a:r>
          </a:p>
          <a:p>
            <a:pPr marL="0" indent="0">
              <a:buNone/>
            </a:pPr>
            <a:r>
              <a:rPr lang="en-US" dirty="0"/>
              <a:t>It improves team development and collaboration, facilitates automated testing and continuous integration, and makes the release cycle more efficient and agile.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you can do with SFDX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Salesforce 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Salesforce Deployment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Package 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4087730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Setup Salesforce DX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Authenticate to Salesforce ORG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Retrieve the Data Using SFDX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Resource – </a:t>
            </a:r>
            <a:r>
              <a:rPr lang="en-US" dirty="0">
                <a:hlinkClick r:id="rId2"/>
              </a:rPr>
              <a:t>Setup VS Code for Salesforce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Setup Visual Studio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28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using SFDX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Part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Authenticate to target org - </a:t>
            </a:r>
            <a:r>
              <a:rPr lang="en-US" dirty="0" err="1">
                <a:highlight>
                  <a:srgbClr val="FFFF00"/>
                </a:highlight>
              </a:rPr>
              <a:t>sfdx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auth:web:login</a:t>
            </a:r>
            <a:r>
              <a:rPr lang="en-US" dirty="0">
                <a:highlight>
                  <a:srgbClr val="FFFF00"/>
                </a:highlight>
              </a:rPr>
              <a:t>  -r https://test.salesforce.com  -a Dev2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Perform the Deployment or validation - </a:t>
            </a:r>
            <a:r>
              <a:rPr lang="fr-FR" dirty="0" err="1">
                <a:highlight>
                  <a:srgbClr val="FFFF00"/>
                </a:highlight>
              </a:rPr>
              <a:t>sfdx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force:source:deploy</a:t>
            </a:r>
            <a:r>
              <a:rPr lang="fr-FR" dirty="0">
                <a:highlight>
                  <a:srgbClr val="FFFF00"/>
                </a:highlight>
              </a:rPr>
              <a:t> -p force-app/main/default -c -u Dev2 </a:t>
            </a: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Part 2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https://developer.salesforce.com/docs/atlas.en-us.sfdx_cli_reference.meta/sfdx_cli_reference/cli_reference_auth_web.htm#cli_reference_auth_web_login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https://developer.salesforce.com/docs/atlas.en-us.sfdx_cli_reference.meta/sfdx_cli_reference/cli_reference_force_mdapi.htm#cli_reference_force_mdapi_deploy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74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using SFDX – Part 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Part 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Authenticate - </a:t>
            </a:r>
            <a:r>
              <a:rPr lang="en-US" dirty="0" err="1">
                <a:highlight>
                  <a:srgbClr val="FFFF00"/>
                </a:highlight>
              </a:rPr>
              <a:t>sfdx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auth:web:login</a:t>
            </a:r>
            <a:r>
              <a:rPr lang="en-US" dirty="0">
                <a:highlight>
                  <a:srgbClr val="FFFF00"/>
                </a:highlight>
              </a:rPr>
              <a:t>  -r https://test.salesforce.com  -a Dev1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Convert the </a:t>
            </a:r>
            <a:r>
              <a:rPr lang="en-US" dirty="0" err="1"/>
              <a:t>sfdx</a:t>
            </a:r>
            <a:r>
              <a:rPr lang="en-US" dirty="0"/>
              <a:t> folders to source driven folders - </a:t>
            </a:r>
            <a:r>
              <a:rPr lang="fr-FR" dirty="0" err="1">
                <a:highlight>
                  <a:srgbClr val="FFFF00"/>
                </a:highlight>
              </a:rPr>
              <a:t>sfdx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force:source:convert</a:t>
            </a:r>
            <a:r>
              <a:rPr lang="fr-FR" dirty="0">
                <a:highlight>
                  <a:srgbClr val="FFFF00"/>
                </a:highlight>
              </a:rPr>
              <a:t> -r force-app/main/default -d src</a:t>
            </a:r>
            <a:endParaRPr lang="en-US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Perform the deployment - </a:t>
            </a:r>
            <a:r>
              <a:rPr lang="en-US" dirty="0" err="1">
                <a:highlight>
                  <a:srgbClr val="FFFF00"/>
                </a:highlight>
              </a:rPr>
              <a:t>sfdx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force:mdapi:deploy</a:t>
            </a:r>
            <a:r>
              <a:rPr lang="en-US" dirty="0">
                <a:highlight>
                  <a:srgbClr val="FFFF00"/>
                </a:highlight>
              </a:rPr>
              <a:t> -u Dev1 -c -w 20 -d </a:t>
            </a:r>
            <a:r>
              <a:rPr lang="en-US" dirty="0" err="1">
                <a:highlight>
                  <a:srgbClr val="FFFF00"/>
                </a:highlight>
              </a:rPr>
              <a:t>src</a:t>
            </a: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https://developer.salesforce.com/docs/atlas.en-us.sfdx_cli_reference.meta/sfdx_cli_reference/cli_reference_auth_web.htm#cli_reference_auth_web_login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https://developer.salesforce.com/docs/atlas.en-us.sfdx_cli_reference.meta/sfdx_cli_reference/cli_reference_force_mdapi.htm#cli_reference_force_mdapi_deploy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02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err="1"/>
              <a:t>DevHub</a:t>
            </a:r>
            <a:r>
              <a:rPr lang="en-US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Scratch Org?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err="1"/>
              <a:t>DevHub</a:t>
            </a:r>
            <a:r>
              <a:rPr lang="en-US" dirty="0"/>
              <a:t> in Salesforce Developer Org &amp; Production Org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Authorize to </a:t>
            </a:r>
            <a:r>
              <a:rPr lang="en-US" dirty="0" err="1"/>
              <a:t>DevHub</a:t>
            </a:r>
            <a:r>
              <a:rPr lang="en-US" dirty="0"/>
              <a:t> from VS Code Project</a:t>
            </a:r>
          </a:p>
        </p:txBody>
      </p:sp>
    </p:spTree>
    <p:extLst>
      <p:ext uri="{BB962C8B-B14F-4D97-AF65-F5344CB8AC3E}">
        <p14:creationId xmlns:p14="http://schemas.microsoft.com/office/powerpoint/2010/main" val="1518086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DevHub</a:t>
            </a:r>
            <a:r>
              <a:rPr lang="en-US" dirty="0"/>
              <a:t> &amp; Scratch ORG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Developer Hub (Dev Hub) lets you create and manage scratch orgs. The scratch org is a source-driven and disposable deployment of Salesforce code and metadata, made for developers and automation.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scratch org is fully configurable, allowing developers to emulate different Salesforce editions with different features and preferences.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Scratch orgs are a central feature of Salesforce DX, an open developer experience for developing and managing Salesforce apps across their entire lifecycle.</a:t>
            </a:r>
          </a:p>
        </p:txBody>
      </p:sp>
    </p:spTree>
    <p:extLst>
      <p:ext uri="{BB962C8B-B14F-4D97-AF65-F5344CB8AC3E}">
        <p14:creationId xmlns:p14="http://schemas.microsoft.com/office/powerpoint/2010/main" val="395414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1 - 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Deployment?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Types of Deployment</a:t>
            </a:r>
          </a:p>
        </p:txBody>
      </p:sp>
    </p:spTree>
    <p:extLst>
      <p:ext uri="{BB962C8B-B14F-4D97-AF65-F5344CB8AC3E}">
        <p14:creationId xmlns:p14="http://schemas.microsoft.com/office/powerpoint/2010/main" val="222017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Modify the Scratch Org Def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Scratch Org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Scratch Org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Org Tour</a:t>
            </a:r>
          </a:p>
        </p:txBody>
      </p:sp>
    </p:spTree>
    <p:extLst>
      <p:ext uri="{BB962C8B-B14F-4D97-AF65-F5344CB8AC3E}">
        <p14:creationId xmlns:p14="http://schemas.microsoft.com/office/powerpoint/2010/main" val="2627516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through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Authorize a </a:t>
            </a:r>
            <a:r>
              <a:rPr lang="en-US" dirty="0" err="1"/>
              <a:t>DevHub</a:t>
            </a:r>
            <a:r>
              <a:rPr lang="en-US" dirty="0"/>
              <a:t> - </a:t>
            </a:r>
            <a:r>
              <a:rPr lang="en-US" dirty="0" err="1">
                <a:highlight>
                  <a:srgbClr val="FFFF00"/>
                </a:highlight>
              </a:rPr>
              <a:t>sfdx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force:auth:web:login</a:t>
            </a:r>
            <a:r>
              <a:rPr lang="en-US" dirty="0">
                <a:highlight>
                  <a:srgbClr val="FFFF00"/>
                </a:highlight>
              </a:rPr>
              <a:t> –</a:t>
            </a:r>
            <a:r>
              <a:rPr lang="en-US" dirty="0" err="1">
                <a:highlight>
                  <a:srgbClr val="FFFF00"/>
                </a:highlight>
              </a:rPr>
              <a:t>setdefaultdevhubusername</a:t>
            </a:r>
            <a:endParaRPr lang="en-US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Scratch org -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sfdx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force:org:create</a:t>
            </a:r>
            <a:r>
              <a:rPr lang="en-US" dirty="0">
                <a:highlight>
                  <a:srgbClr val="FFFF00"/>
                </a:highlight>
              </a:rPr>
              <a:t> -f config\project-scratch-</a:t>
            </a:r>
            <a:r>
              <a:rPr lang="en-US" dirty="0" err="1">
                <a:highlight>
                  <a:srgbClr val="FFFF00"/>
                </a:highlight>
              </a:rPr>
              <a:t>def.json</a:t>
            </a:r>
            <a:r>
              <a:rPr lang="en-US" dirty="0">
                <a:highlight>
                  <a:srgbClr val="FFFF00"/>
                </a:highlight>
              </a:rPr>
              <a:t> --</a:t>
            </a:r>
            <a:r>
              <a:rPr lang="en-US" dirty="0" err="1">
                <a:highlight>
                  <a:srgbClr val="FFFF00"/>
                </a:highlight>
              </a:rPr>
              <a:t>setalias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deploymentdemo</a:t>
            </a:r>
            <a:r>
              <a:rPr lang="en-US" dirty="0">
                <a:highlight>
                  <a:srgbClr val="FFFF00"/>
                </a:highlight>
              </a:rPr>
              <a:t> --</a:t>
            </a:r>
            <a:r>
              <a:rPr lang="en-US" dirty="0" err="1">
                <a:highlight>
                  <a:srgbClr val="FFFF00"/>
                </a:highlight>
              </a:rPr>
              <a:t>durationdays</a:t>
            </a:r>
            <a:r>
              <a:rPr lang="en-US" dirty="0">
                <a:highlight>
                  <a:srgbClr val="FFFF00"/>
                </a:highlight>
              </a:rPr>
              <a:t> 1 --</a:t>
            </a:r>
            <a:r>
              <a:rPr lang="en-US" dirty="0" err="1">
                <a:highlight>
                  <a:srgbClr val="FFFF00"/>
                </a:highlight>
              </a:rPr>
              <a:t>setdefaultusername</a:t>
            </a:r>
            <a:r>
              <a:rPr lang="en-US" dirty="0">
                <a:highlight>
                  <a:srgbClr val="FFFF00"/>
                </a:highlight>
              </a:rPr>
              <a:t> --json –</a:t>
            </a:r>
            <a:r>
              <a:rPr lang="en-US" dirty="0" err="1">
                <a:highlight>
                  <a:srgbClr val="FFFF00"/>
                </a:highlight>
              </a:rPr>
              <a:t>loglevel</a:t>
            </a:r>
            <a:endParaRPr lang="en-US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Scratch org - </a:t>
            </a:r>
            <a:r>
              <a:rPr lang="en-US" dirty="0" err="1">
                <a:highlight>
                  <a:srgbClr val="FFFF00"/>
                </a:highlight>
              </a:rPr>
              <a:t>sfdx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force:org:open</a:t>
            </a:r>
            <a:r>
              <a:rPr lang="en-US" dirty="0">
                <a:highlight>
                  <a:srgbClr val="FFFF00"/>
                </a:highlight>
              </a:rPr>
              <a:t> –a org-alias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191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Deploy Changes to Scratch org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Pull Changes from Scratch Org</a:t>
            </a:r>
          </a:p>
        </p:txBody>
      </p:sp>
    </p:spTree>
    <p:extLst>
      <p:ext uri="{BB962C8B-B14F-4D97-AF65-F5344CB8AC3E}">
        <p14:creationId xmlns:p14="http://schemas.microsoft.com/office/powerpoint/2010/main" val="3829147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through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Deploy Code to Scratch org – </a:t>
            </a:r>
            <a:r>
              <a:rPr lang="en-US" dirty="0" err="1">
                <a:highlight>
                  <a:srgbClr val="FFFF00"/>
                </a:highlight>
              </a:rPr>
              <a:t>sfdx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force:source:push</a:t>
            </a:r>
            <a:endParaRPr lang="en-US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Pull Code from Scratch org – </a:t>
            </a:r>
            <a:r>
              <a:rPr lang="en-US" dirty="0" err="1">
                <a:highlight>
                  <a:srgbClr val="FFFF00"/>
                </a:highlight>
              </a:rPr>
              <a:t>sfdx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force:source:pull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6912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Version Control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Signup for GitHub if not already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47A435-A628-41B3-8A4E-425CCA1F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87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F754FF8-9DDD-453F-ABD6-57B498A4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890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241F6-B522-4553-9462-38F10B685285}"/>
              </a:ext>
            </a:extLst>
          </p:cNvPr>
          <p:cNvSpPr txBox="1"/>
          <p:nvPr/>
        </p:nvSpPr>
        <p:spPr>
          <a:xfrm>
            <a:off x="9470571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795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4D4D4D"/>
                </a:solidFill>
                <a:effectLst/>
                <a:latin typeface="-apple-system"/>
              </a:rPr>
              <a:t>Version control, also known as source control, is the practice of tracking and managing changes to software code. 4</a:t>
            </a:r>
          </a:p>
          <a:p>
            <a:pPr marL="0" indent="0">
              <a:buNone/>
            </a:pPr>
            <a:endParaRPr lang="en-US" dirty="0">
              <a:solidFill>
                <a:srgbClr val="4D4D4D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2000" b="1" i="0" dirty="0">
                <a:solidFill>
                  <a:srgbClr val="4D4D4D"/>
                </a:solidFill>
                <a:effectLst/>
                <a:latin typeface="-apple-system"/>
              </a:rPr>
              <a:t>Benefits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D4D4D"/>
                </a:solidFill>
                <a:effectLst/>
                <a:latin typeface="-apple-system"/>
              </a:rPr>
              <a:t>A complete long-term change history of every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D4D4D"/>
                </a:solidFill>
                <a:effectLst/>
                <a:latin typeface="-apple-system"/>
              </a:rPr>
              <a:t>Branching and merging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D4D4D"/>
                </a:solidFill>
                <a:effectLst/>
                <a:latin typeface="-apple-system"/>
              </a:rPr>
              <a:t>Traceability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173B4-58CB-41F8-89B0-DB4B48DC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11" y="3344830"/>
            <a:ext cx="78581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31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Git is an open-source, version control tool created in 2005 by developers working on the Linux operating system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Git is an example of a DVCS (hence Distributed Version Control System).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Rather than have only one single place for the full version history of the software as is common in once-popular version control systems like CVS or Subversion (also known as SVN),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 Git, every developer's working copy of the code is also a repository that can contain the full history of all changes.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C106EF-15DC-4B0F-A18B-3BC205250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87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F56A566-BC3C-435E-9D6D-A0A4FF3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890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66836-4C8A-46E3-BF8C-9B362EF6786C}"/>
              </a:ext>
            </a:extLst>
          </p:cNvPr>
          <p:cNvSpPr txBox="1"/>
          <p:nvPr/>
        </p:nvSpPr>
        <p:spPr>
          <a:xfrm>
            <a:off x="9470571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633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GitHub is a company founded in 2008 that makes tools which integrate with git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do not need GitHub to use git, but you cannot use GitHub without using git.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many other alternatives to GitHub, such as GitLab, </a:t>
            </a:r>
            <a:r>
              <a:rPr lang="en-US" dirty="0" err="1"/>
              <a:t>BitBucket</a:t>
            </a:r>
            <a:r>
              <a:rPr lang="en-US" dirty="0"/>
              <a:t>, Azure DevOps.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All of these are referred to in git-speak as “remotes”, and all are completely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do not need to use a remote to use git, but it will make sharing your code with others easier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C106EF-15DC-4B0F-A18B-3BC205250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415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F56A566-BC3C-435E-9D6D-A0A4FF3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818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66836-4C8A-46E3-BF8C-9B362EF6786C}"/>
              </a:ext>
            </a:extLst>
          </p:cNvPr>
          <p:cNvSpPr txBox="1"/>
          <p:nvPr/>
        </p:nvSpPr>
        <p:spPr>
          <a:xfrm>
            <a:off x="9722499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93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How Git &amp; GitHub </a:t>
            </a:r>
            <a:r>
              <a:rPr lang="en-US" dirty="0"/>
              <a:t>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your First Local Repo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r>
              <a:rPr lang="en-US" dirty="0"/>
              <a:t> “repo-name”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File in Repo</a:t>
            </a:r>
          </a:p>
          <a:p>
            <a:pPr lvl="1"/>
            <a:r>
              <a:rPr lang="en-US" dirty="0"/>
              <a:t>notepad yourname.txt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file to staging Area</a:t>
            </a:r>
          </a:p>
          <a:p>
            <a:pPr lvl="1"/>
            <a:r>
              <a:rPr lang="en-US" dirty="0"/>
              <a:t>git add . Or git add filename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Commit Changes</a:t>
            </a:r>
          </a:p>
          <a:p>
            <a:pPr lvl="1"/>
            <a:r>
              <a:rPr lang="en-US" dirty="0"/>
              <a:t>git commit –m “Message Here”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FEE294-0D43-429C-9995-D36419B1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02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2C9ABAE-3759-4B67-B63B-8C6C4BD3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205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3A2E8-0CF8-4A35-AA85-6199DBFDBC28}"/>
              </a:ext>
            </a:extLst>
          </p:cNvPr>
          <p:cNvSpPr txBox="1"/>
          <p:nvPr/>
        </p:nvSpPr>
        <p:spPr>
          <a:xfrm>
            <a:off x="9535886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71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 &amp; GitHub Works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07E831-18EF-4CAA-9629-30ED396DA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24" y="1513644"/>
            <a:ext cx="6402671" cy="3601503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FEE294-0D43-429C-9995-D36419B1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02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2C9ABAE-3759-4B67-B63B-8C6C4BD3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205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3A2E8-0CF8-4A35-AA85-6199DBFDBC28}"/>
              </a:ext>
            </a:extLst>
          </p:cNvPr>
          <p:cNvSpPr txBox="1"/>
          <p:nvPr/>
        </p:nvSpPr>
        <p:spPr>
          <a:xfrm>
            <a:off x="9535886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2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Deployment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Salesforce implementation </a:t>
            </a:r>
            <a:r>
              <a:rPr lang="en-US" dirty="0"/>
              <a:t>is the entire process of installing and setting up Salesforce. Larger in scope than a deployment, implementation also includes customizing Salesforce to fit your business.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Salesforce deployment </a:t>
            </a:r>
            <a:r>
              <a:rPr lang="en-US" dirty="0"/>
              <a:t>is a single, specific activity that takes place at the tail end of a project — typically, the act of moving changes from a sandbox environment over to your sandbox or production environment and pushing them live to end users and customers alike.</a:t>
            </a:r>
          </a:p>
        </p:txBody>
      </p:sp>
    </p:spTree>
    <p:extLst>
      <p:ext uri="{BB962C8B-B14F-4D97-AF65-F5344CB8AC3E}">
        <p14:creationId xmlns:p14="http://schemas.microsoft.com/office/powerpoint/2010/main" val="2030270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Remo Repo in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Associate the Local repo with Remote Repo</a:t>
            </a:r>
          </a:p>
          <a:p>
            <a:pPr lvl="1"/>
            <a:r>
              <a:rPr lang="en-US" dirty="0"/>
              <a:t>git remote add origin “</a:t>
            </a:r>
            <a:r>
              <a:rPr lang="en-US" dirty="0" err="1"/>
              <a:t>url</a:t>
            </a:r>
            <a:r>
              <a:rPr lang="en-US" dirty="0"/>
              <a:t> to origin”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Pull the changes from Remote</a:t>
            </a:r>
          </a:p>
          <a:p>
            <a:pPr lvl="1"/>
            <a:r>
              <a:rPr lang="en-US" dirty="0"/>
              <a:t>git pull origin </a:t>
            </a:r>
            <a:r>
              <a:rPr lang="en-US" dirty="0" err="1"/>
              <a:t>branchname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Push the changes from Local to Remote</a:t>
            </a:r>
          </a:p>
          <a:p>
            <a:pPr lvl="1"/>
            <a:r>
              <a:rPr lang="en-US" dirty="0"/>
              <a:t>git push origin </a:t>
            </a:r>
            <a:r>
              <a:rPr lang="en-US" dirty="0" err="1"/>
              <a:t>branchname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D338D1-4A7A-494D-8ACB-A3DFE365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00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474CBFA-A52D-4935-AA6D-E200069A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03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D52DE-793B-44D5-B7BC-7E69D191817D}"/>
              </a:ext>
            </a:extLst>
          </p:cNvPr>
          <p:cNvSpPr txBox="1"/>
          <p:nvPr/>
        </p:nvSpPr>
        <p:spPr>
          <a:xfrm>
            <a:off x="9657184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69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Branch in Local Repo</a:t>
            </a:r>
          </a:p>
          <a:p>
            <a:pPr lvl="1"/>
            <a:r>
              <a:rPr lang="en-US" dirty="0"/>
              <a:t>git branch branch-name</a:t>
            </a:r>
          </a:p>
          <a:p>
            <a:pPr lvl="1"/>
            <a:r>
              <a:rPr lang="en-US" dirty="0"/>
              <a:t>git checkout –b branch-name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Push Newly Created Branch in Remote</a:t>
            </a:r>
          </a:p>
          <a:p>
            <a:pPr lvl="1"/>
            <a:r>
              <a:rPr lang="en-US" dirty="0"/>
              <a:t>git push origin branch-name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Pull the Remote Changes to Local</a:t>
            </a:r>
          </a:p>
          <a:p>
            <a:pPr lvl="1"/>
            <a:r>
              <a:rPr lang="en-US" dirty="0"/>
              <a:t>git pull origin branch-name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few more files</a:t>
            </a:r>
          </a:p>
          <a:p>
            <a:pPr lvl="1"/>
            <a:r>
              <a:rPr lang="en-US" dirty="0"/>
              <a:t>Manual add the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the branch in Remote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Pull the remote branch </a:t>
            </a:r>
            <a:r>
              <a:rPr lang="en-US"/>
              <a:t>to Local Repo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D338D1-4A7A-494D-8ACB-A3DFE365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00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474CBFA-A52D-4935-AA6D-E200069A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03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D52DE-793B-44D5-B7BC-7E69D191817D}"/>
              </a:ext>
            </a:extLst>
          </p:cNvPr>
          <p:cNvSpPr txBox="1"/>
          <p:nvPr/>
        </p:nvSpPr>
        <p:spPr>
          <a:xfrm>
            <a:off x="9657184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734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Pull Request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&amp; Merge a Pull Request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to delete a branch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git branch -d &lt;local-branch&gt;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git branch -D &lt;local-branch&gt;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git push origin --delete &lt;remote-branch-name&gt;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D338D1-4A7A-494D-8ACB-A3DFE365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00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474CBFA-A52D-4935-AA6D-E200069A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03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D52DE-793B-44D5-B7BC-7E69D191817D}"/>
              </a:ext>
            </a:extLst>
          </p:cNvPr>
          <p:cNvSpPr txBox="1"/>
          <p:nvPr/>
        </p:nvSpPr>
        <p:spPr>
          <a:xfrm>
            <a:off x="9657184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787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Pull requests let you tell others about changes you've pushed to a branch in a repository on GitHub.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Once a pull request is opened, you can discuss and review the potential changes with collaborators and add follow-up commits before your changes are merged into the base branch.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D338D1-4A7A-494D-8ACB-A3DFE365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00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474CBFA-A52D-4935-AA6D-E200069A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03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D52DE-793B-44D5-B7BC-7E69D191817D}"/>
              </a:ext>
            </a:extLst>
          </p:cNvPr>
          <p:cNvSpPr txBox="1"/>
          <p:nvPr/>
        </p:nvSpPr>
        <p:spPr>
          <a:xfrm>
            <a:off x="9657184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E46E3D-315B-4BA1-BD3E-9F9657B10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55" y="2800152"/>
            <a:ext cx="6465699" cy="35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47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Merge conflicts occur when competing changes are made to the same line of a file, or when one person edits a file and another person deletes the same file. For more information, see "About merge conflicts.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D338D1-4A7A-494D-8ACB-A3DFE365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00" y="5118157"/>
            <a:ext cx="1850182" cy="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474CBFA-A52D-4935-AA6D-E200069A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03" y="4949104"/>
            <a:ext cx="1699812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D52DE-793B-44D5-B7BC-7E69D191817D}"/>
              </a:ext>
            </a:extLst>
          </p:cNvPr>
          <p:cNvSpPr txBox="1"/>
          <p:nvPr/>
        </p:nvSpPr>
        <p:spPr>
          <a:xfrm>
            <a:off x="9657184" y="5115147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!=</a:t>
            </a:r>
            <a:endParaRPr lang="en-IN" sz="48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pull-push.">
            <a:extLst>
              <a:ext uri="{FF2B5EF4-FFF2-40B4-BE49-F238E27FC236}">
                <a16:creationId xmlns:a16="http://schemas.microsoft.com/office/drawing/2014/main" id="{4788C7EA-E65C-4785-99FC-318649BC5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00" y="2478822"/>
            <a:ext cx="3475361" cy="18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43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Git Config Commands</a:t>
            </a:r>
          </a:p>
          <a:p>
            <a:pPr lvl="1"/>
            <a:r>
              <a:rPr lang="en-US" dirty="0"/>
              <a:t>git config –global user.name &lt;name&gt;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Clone Existing Repo</a:t>
            </a:r>
          </a:p>
          <a:p>
            <a:pPr lvl="1"/>
            <a:r>
              <a:rPr lang="en-US" dirty="0"/>
              <a:t>git clone “git-repo-link”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GitHub Logs</a:t>
            </a:r>
          </a:p>
          <a:p>
            <a:pPr lvl="1"/>
            <a:r>
              <a:rPr lang="en-US" dirty="0"/>
              <a:t>git log</a:t>
            </a:r>
          </a:p>
          <a:p>
            <a:pPr lvl="1"/>
            <a:r>
              <a:rPr lang="en-US" dirty="0"/>
              <a:t>git log –graph</a:t>
            </a:r>
          </a:p>
          <a:p>
            <a:pPr lvl="1"/>
            <a:r>
              <a:rPr lang="en-US" dirty="0"/>
              <a:t>git log -p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file difference</a:t>
            </a:r>
          </a:p>
          <a:p>
            <a:pPr lvl="1"/>
            <a:r>
              <a:rPr lang="en-US" dirty="0"/>
              <a:t>git diff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Stash Commands</a:t>
            </a:r>
          </a:p>
          <a:p>
            <a:pPr lvl="1"/>
            <a:r>
              <a:rPr lang="en-US" dirty="0"/>
              <a:t>git stash</a:t>
            </a:r>
          </a:p>
          <a:p>
            <a:pPr lvl="1"/>
            <a:r>
              <a:rPr lang="en-US" dirty="0"/>
              <a:t>git stash apply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Graphical Interface</a:t>
            </a:r>
          </a:p>
          <a:p>
            <a:pPr lvl="1"/>
            <a:r>
              <a:rPr lang="en-US" dirty="0" err="1"/>
              <a:t>gitk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54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Jenkins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Installation</a:t>
            </a:r>
          </a:p>
        </p:txBody>
      </p:sp>
      <p:pic>
        <p:nvPicPr>
          <p:cNvPr id="4" name="Picture 2" descr="upload.wikimedia.org/wikipedia/commons/thumb/e/...">
            <a:extLst>
              <a:ext uri="{FF2B5EF4-FFF2-40B4-BE49-F238E27FC236}">
                <a16:creationId xmlns:a16="http://schemas.microsoft.com/office/drawing/2014/main" id="{223205E4-DA84-4AD1-B394-9C7556D0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05" y="4293927"/>
            <a:ext cx="1276411" cy="176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13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Jenkins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Jenkins is a software that allows continuous integration. Jenkins will be installed on a server where the central build will take place.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is Continuous Integration?</a:t>
            </a:r>
          </a:p>
          <a:p>
            <a:pPr marL="0" indent="0">
              <a:buNone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Continuous Integration is a development practice that requires developers to integrate code into a shared repository at regular intervals.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This concept was meant to remove the problem of finding later occurrence of issues in the build lifecycle.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upload.wikimedia.org/wikipedia/commons/thumb/e/...">
            <a:extLst>
              <a:ext uri="{FF2B5EF4-FFF2-40B4-BE49-F238E27FC236}">
                <a16:creationId xmlns:a16="http://schemas.microsoft.com/office/drawing/2014/main" id="{73DEBAEB-DDB5-4811-9DC7-4A5E03F5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05" y="4293927"/>
            <a:ext cx="1276411" cy="176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38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Installation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Visit </a:t>
            </a:r>
            <a:r>
              <a:rPr lang="en-US" dirty="0">
                <a:hlinkClick r:id="rId2"/>
              </a:rPr>
              <a:t>https://www.jenkins.io/download/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and download the .war file for Windows PC .</a:t>
            </a:r>
          </a:p>
          <a:p>
            <a:pPr marL="0" indent="0">
              <a:buNone/>
            </a:pPr>
            <a:r>
              <a:rPr lang="en-US" dirty="0"/>
              <a:t>Download the appropriate file for other PCs like Linux or MAC.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are using any other PC like Mac or Linux go ahead and install the installer and follow the instructions given to complete the setup.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the windows PC – Find the location where you have downloaded the Jenkins war file. Open the command prompt and then hit below command.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java –jar </a:t>
            </a:r>
            <a:r>
              <a:rPr lang="en-US" dirty="0" err="1">
                <a:highlight>
                  <a:srgbClr val="FFFF00"/>
                </a:highlight>
              </a:rPr>
              <a:t>your_war_file.here</a:t>
            </a:r>
            <a:r>
              <a:rPr lang="en-US" dirty="0">
                <a:highlight>
                  <a:srgbClr val="FFFF00"/>
                </a:highlight>
              </a:rPr>
              <a:t> –</a:t>
            </a:r>
            <a:r>
              <a:rPr lang="en-US" dirty="0" err="1">
                <a:highlight>
                  <a:srgbClr val="FFFF00"/>
                </a:highlight>
              </a:rPr>
              <a:t>httpPort</a:t>
            </a:r>
            <a:r>
              <a:rPr lang="en-US" dirty="0">
                <a:highlight>
                  <a:srgbClr val="FFFF00"/>
                </a:highlight>
              </a:rPr>
              <a:t>=9999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You can change the port no if you want.</a:t>
            </a:r>
          </a:p>
        </p:txBody>
      </p:sp>
      <p:pic>
        <p:nvPicPr>
          <p:cNvPr id="1026" name="Picture 2" descr="upload.wikimedia.org/wikipedia/commons/thumb/e/...">
            <a:extLst>
              <a:ext uri="{FF2B5EF4-FFF2-40B4-BE49-F238E27FC236}">
                <a16:creationId xmlns:a16="http://schemas.microsoft.com/office/drawing/2014/main" id="{6CAFAB08-9BA3-430F-A685-13E04F75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05" y="4293927"/>
            <a:ext cx="1276411" cy="176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963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Setup ANT, JAVA &amp; GIT in Jenkins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Setup a Jenkins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85B8C-684C-47CA-8616-4C18C18C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851" y="2509935"/>
            <a:ext cx="6742665" cy="343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6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Deployment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Inbound Deployment – </a:t>
            </a:r>
            <a:r>
              <a:rPr lang="en-US" dirty="0"/>
              <a:t>Inbound deployment is the deployment which is coming in from any other related salesforce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Outbound Deployment – </a:t>
            </a:r>
            <a:r>
              <a:rPr lang="en-US" dirty="0"/>
              <a:t>Outbound deployment is the deployment which is going out from the environment to another environment.</a:t>
            </a:r>
          </a:p>
        </p:txBody>
      </p:sp>
    </p:spTree>
    <p:extLst>
      <p:ext uri="{BB962C8B-B14F-4D97-AF65-F5344CB8AC3E}">
        <p14:creationId xmlns:p14="http://schemas.microsoft.com/office/powerpoint/2010/main" val="4027043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Setup Jenkins Project to use Apache ANT for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3AF8E-780F-41B4-88F4-C5761CE8A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2" t="3731" r="11954" b="2702"/>
          <a:stretch/>
        </p:blipFill>
        <p:spPr>
          <a:xfrm>
            <a:off x="6640285" y="2351314"/>
            <a:ext cx="5551715" cy="3834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873422-ACB0-4F56-A20D-A7EA3129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08202"/>
            <a:ext cx="6680401" cy="21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26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Develop a Jenkins job which will run in every 5 minutes, retrieve the data from one org and then deploy it to production.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Also post the chatter notification if the build is success or not.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22F0E-8B0F-493E-BC9E-17B12597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47" y="2816425"/>
            <a:ext cx="5030784" cy="3257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CA3CA-5EEA-49E6-8444-E167F278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86" y="2118035"/>
            <a:ext cx="5273449" cy="402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901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Continuous Integration?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Continuous Delivery?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Continuous Deployment?</a:t>
            </a:r>
          </a:p>
        </p:txBody>
      </p:sp>
    </p:spTree>
    <p:extLst>
      <p:ext uri="{BB962C8B-B14F-4D97-AF65-F5344CB8AC3E}">
        <p14:creationId xmlns:p14="http://schemas.microsoft.com/office/powerpoint/2010/main" val="2262556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EDF1-9986-4EED-B6B5-0BFE5C2A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65125"/>
            <a:ext cx="11092543" cy="1325563"/>
          </a:xfrm>
        </p:spPr>
        <p:txBody>
          <a:bodyPr/>
          <a:lstStyle/>
          <a:p>
            <a:r>
              <a:rPr lang="en-US" dirty="0"/>
              <a:t>The Problem Statement</a:t>
            </a:r>
            <a:endParaRPr lang="en-IN" dirty="0"/>
          </a:p>
        </p:txBody>
      </p:sp>
      <p:pic>
        <p:nvPicPr>
          <p:cNvPr id="4" name="The Problem Before DevOps.png" descr="The Problem Before DevOps.png">
            <a:extLst>
              <a:ext uri="{FF2B5EF4-FFF2-40B4-BE49-F238E27FC236}">
                <a16:creationId xmlns:a16="http://schemas.microsoft.com/office/drawing/2014/main" id="{64CB67F7-8E5A-445A-8B06-110BABEA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22"/>
            <a:ext cx="12192001" cy="494805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6490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" descr="Nokia Nightly Build Job Case Study">
            <a:extLst>
              <a:ext uri="{FF2B5EF4-FFF2-40B4-BE49-F238E27FC236}">
                <a16:creationId xmlns:a16="http://schemas.microsoft.com/office/drawing/2014/main" id="{EBEFB847-859A-4372-833A-A9FFD9A0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315"/>
            <a:ext cx="12180570" cy="62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33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08B-1091-4974-9271-D86708E4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E11EB2-D4A8-470F-AEDE-1EBD2389B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Integration-  The code in any Developer Branch is always ready to merge with Master branch at regular interval. </a:t>
            </a:r>
          </a:p>
          <a:p>
            <a:r>
              <a:rPr lang="en-US" dirty="0"/>
              <a:t>Continuous Delivery- CI + Automatic release creation every time a new build has been created or validated, from where you can deploy the code to production with just a button Click.</a:t>
            </a:r>
          </a:p>
          <a:p>
            <a:r>
              <a:rPr lang="en-US" dirty="0"/>
              <a:t>Continuous Deployment- CI + CD + Production Deployment</a:t>
            </a:r>
          </a:p>
        </p:txBody>
      </p:sp>
    </p:spTree>
    <p:extLst>
      <p:ext uri="{BB962C8B-B14F-4D97-AF65-F5344CB8AC3E}">
        <p14:creationId xmlns:p14="http://schemas.microsoft.com/office/powerpoint/2010/main" val="408963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-CD">
            <a:extLst>
              <a:ext uri="{FF2B5EF4-FFF2-40B4-BE49-F238E27FC236}">
                <a16:creationId xmlns:a16="http://schemas.microsoft.com/office/drawing/2014/main" id="{25286257-4E0B-4EF5-AB96-7FB8E68E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100" y="832758"/>
            <a:ext cx="12343130" cy="53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91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A19-00E0-432A-97A3-8E1142D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77CF-5814-4745-B554-D5797525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Pipeline?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CI/CD pipeline </a:t>
            </a:r>
            <a:r>
              <a:rPr lang="en-US" dirty="0">
                <a:highlight>
                  <a:srgbClr val="FFFF00"/>
                </a:highlight>
              </a:rPr>
              <a:t>introduces monitoring and automation to improve the process of application development</a:t>
            </a:r>
            <a:r>
              <a:rPr lang="en-US" dirty="0"/>
              <a:t>, particularly at the integration and testing phases, as well as during delivery and deployment. Although it is possible to manually execute each of the steps of a CI/CD pipeline, the true value of CI/CD pipelines is realized through automation.</a:t>
            </a:r>
          </a:p>
          <a:p>
            <a:pPr marL="342900" indent="-342900">
              <a:buFont typeface="+mj-lt"/>
              <a:buAutoNum type="arabicPeriod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2706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A19-00E0-432A-97A3-8E1142D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CI/CD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77CF-5814-4745-B554-D5797525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Build</a:t>
            </a:r>
            <a:r>
              <a:rPr lang="en-US" dirty="0"/>
              <a:t> - The stage where the application is compiled.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Test</a:t>
            </a:r>
            <a:r>
              <a:rPr lang="en-US" dirty="0"/>
              <a:t> - The stage where code is tested. Automation here can save both time and effort.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Release</a:t>
            </a:r>
            <a:r>
              <a:rPr lang="en-US" dirty="0"/>
              <a:t> - The stage where the application is delivered to the repository.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Deploy</a:t>
            </a:r>
            <a:r>
              <a:rPr lang="en-US" dirty="0"/>
              <a:t> - In this stage code is deployed to production.</a:t>
            </a:r>
          </a:p>
        </p:txBody>
      </p:sp>
      <p:pic>
        <p:nvPicPr>
          <p:cNvPr id="2050" name="Picture 2" descr="CI/CD Flow">
            <a:extLst>
              <a:ext uri="{FF2B5EF4-FFF2-40B4-BE49-F238E27FC236}">
                <a16:creationId xmlns:a16="http://schemas.microsoft.com/office/drawing/2014/main" id="{643AAD88-D2E0-4170-BBEF-EFAC78EC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" y="3428999"/>
            <a:ext cx="10255315" cy="193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94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A19-00E0-432A-97A3-8E1142D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 Connect Salesforce using JWT &amp; SFDX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77CF-5814-4745-B554-D5797525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openssl</a:t>
            </a:r>
            <a:r>
              <a:rPr lang="en-US" dirty="0"/>
              <a:t>. Software can be downloaded from </a:t>
            </a:r>
            <a:r>
              <a:rPr lang="en-US" dirty="0">
                <a:hlinkClick r:id="rId2"/>
              </a:rPr>
              <a:t>https://code.google.com/archive/p/openssl-for-windows/downloads</a:t>
            </a:r>
            <a:endParaRPr lang="en-US" dirty="0"/>
          </a:p>
          <a:p>
            <a:pPr lvl="1"/>
            <a:r>
              <a:rPr lang="en-US" dirty="0"/>
              <a:t>For Mac OS you can download from </a:t>
            </a:r>
            <a:r>
              <a:rPr lang="en-US" dirty="0">
                <a:hlinkClick r:id="rId3"/>
              </a:rPr>
              <a:t>https://mac.filehorse.com/download-openssl/</a:t>
            </a:r>
            <a:r>
              <a:rPr lang="en-US" dirty="0"/>
              <a:t> link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Generate Certification in Local System using </a:t>
            </a:r>
            <a:r>
              <a:rPr lang="en-US" dirty="0" err="1"/>
              <a:t>openSSL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Connected Application in Salesforce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Authenticate SFDX using JWT</a:t>
            </a:r>
          </a:p>
        </p:txBody>
      </p:sp>
    </p:spTree>
    <p:extLst>
      <p:ext uri="{BB962C8B-B14F-4D97-AF65-F5344CB8AC3E}">
        <p14:creationId xmlns:p14="http://schemas.microsoft.com/office/powerpoint/2010/main" val="254644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2 - 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Types of Environment in Salesforce</a:t>
            </a:r>
          </a:p>
          <a:p>
            <a:pPr lvl="1"/>
            <a:r>
              <a:rPr lang="en-US" dirty="0"/>
              <a:t>Production</a:t>
            </a:r>
          </a:p>
          <a:p>
            <a:pPr lvl="1"/>
            <a:r>
              <a:rPr lang="en-US" dirty="0"/>
              <a:t>Sandbox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Sandbox</a:t>
            </a:r>
            <a:r>
              <a:rPr lang="en-IN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Types of Sandbox</a:t>
            </a:r>
          </a:p>
          <a:p>
            <a:pPr lvl="1"/>
            <a:r>
              <a:rPr lang="en-IN" dirty="0"/>
              <a:t>Developer</a:t>
            </a:r>
          </a:p>
          <a:p>
            <a:pPr lvl="1"/>
            <a:r>
              <a:rPr lang="en-IN" dirty="0"/>
              <a:t>Developer Pro</a:t>
            </a:r>
          </a:p>
          <a:p>
            <a:pPr lvl="1"/>
            <a:r>
              <a:rPr lang="en-IN" dirty="0"/>
              <a:t>Partial Copy</a:t>
            </a:r>
          </a:p>
          <a:p>
            <a:pPr lvl="1"/>
            <a:r>
              <a:rPr lang="en-IN" dirty="0"/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39975804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A19-00E0-432A-97A3-8E1142D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Generate SSL Certificate and Key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77CF-5814-4745-B554-D5797525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Generate Private Key  - </a:t>
            </a:r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genrsa</a:t>
            </a:r>
            <a:r>
              <a:rPr lang="en-US" dirty="0"/>
              <a:t> -des3 -</a:t>
            </a:r>
            <a:r>
              <a:rPr lang="en-US" dirty="0" err="1"/>
              <a:t>passout</a:t>
            </a:r>
            <a:r>
              <a:rPr lang="en-US" dirty="0"/>
              <a:t> pass:x123 -out </a:t>
            </a:r>
            <a:r>
              <a:rPr lang="en-US" dirty="0" err="1"/>
              <a:t>server.pass.key</a:t>
            </a:r>
            <a:r>
              <a:rPr lang="en-US" dirty="0"/>
              <a:t> 2048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Generate Key file using private key - </a:t>
            </a:r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rsa</a:t>
            </a:r>
            <a:r>
              <a:rPr lang="en-US" dirty="0"/>
              <a:t> -</a:t>
            </a:r>
            <a:r>
              <a:rPr lang="en-US" dirty="0" err="1"/>
              <a:t>passin</a:t>
            </a:r>
            <a:r>
              <a:rPr lang="en-US" dirty="0"/>
              <a:t> pass:x123 -in </a:t>
            </a:r>
            <a:r>
              <a:rPr lang="en-US" dirty="0" err="1"/>
              <a:t>server.pass.key</a:t>
            </a:r>
            <a:r>
              <a:rPr lang="en-US" dirty="0"/>
              <a:t> -out </a:t>
            </a:r>
            <a:r>
              <a:rPr lang="en-US" dirty="0" err="1"/>
              <a:t>server.key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Generate the certificate file - </a:t>
            </a:r>
            <a:r>
              <a:rPr lang="en-US" dirty="0" err="1"/>
              <a:t>openssl</a:t>
            </a:r>
            <a:r>
              <a:rPr lang="en-US" dirty="0"/>
              <a:t> req -new -key </a:t>
            </a:r>
            <a:r>
              <a:rPr lang="en-US" dirty="0" err="1"/>
              <a:t>server.key</a:t>
            </a:r>
            <a:r>
              <a:rPr lang="en-US" dirty="0"/>
              <a:t> -out </a:t>
            </a:r>
            <a:r>
              <a:rPr lang="en-US" dirty="0" err="1"/>
              <a:t>server.csr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Generate the SSL certificate - </a:t>
            </a:r>
            <a:r>
              <a:rPr lang="en-US" dirty="0" err="1"/>
              <a:t>openssl</a:t>
            </a:r>
            <a:r>
              <a:rPr lang="en-US" dirty="0"/>
              <a:t> x509 -req -sha256 -days 365 -in </a:t>
            </a:r>
            <a:r>
              <a:rPr lang="en-US" dirty="0" err="1"/>
              <a:t>server.csr</a:t>
            </a:r>
            <a:r>
              <a:rPr lang="en-US" dirty="0"/>
              <a:t> -</a:t>
            </a:r>
            <a:r>
              <a:rPr lang="en-US" dirty="0" err="1"/>
              <a:t>signkey</a:t>
            </a:r>
            <a:r>
              <a:rPr lang="en-US" dirty="0"/>
              <a:t> </a:t>
            </a:r>
            <a:r>
              <a:rPr lang="en-US" dirty="0" err="1"/>
              <a:t>server.key</a:t>
            </a:r>
            <a:r>
              <a:rPr lang="en-US" dirty="0"/>
              <a:t> -out server.crt</a:t>
            </a:r>
          </a:p>
        </p:txBody>
      </p:sp>
    </p:spTree>
    <p:extLst>
      <p:ext uri="{BB962C8B-B14F-4D97-AF65-F5344CB8AC3E}">
        <p14:creationId xmlns:p14="http://schemas.microsoft.com/office/powerpoint/2010/main" val="3994261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A19-00E0-432A-97A3-8E1142D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Connected Application in Salesforce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77CF-5814-4745-B554-D5797525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For Lightning environment navigate </a:t>
            </a:r>
            <a:r>
              <a:rPr lang="en-US" dirty="0">
                <a:highlight>
                  <a:srgbClr val="FFFF00"/>
                </a:highlight>
              </a:rPr>
              <a:t>to Setup -&gt; App Manager -&gt; New Connect App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classic environment navigate </a:t>
            </a:r>
            <a:r>
              <a:rPr lang="en-US" dirty="0">
                <a:highlight>
                  <a:srgbClr val="FFFF00"/>
                </a:highlight>
              </a:rPr>
              <a:t>to Setup -&gt; Create -&gt; Apps -&gt;</a:t>
            </a:r>
            <a:r>
              <a:rPr lang="en-US" dirty="0"/>
              <a:t> Scroll down to Connected App section then Click New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Connected App Name and Contact Email. API Name will automatically be populated.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Enable OAuth Settings under API (Enable OAuth Settings) section.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 </a:t>
            </a:r>
            <a:r>
              <a:rPr lang="en-US" dirty="0">
                <a:highlight>
                  <a:srgbClr val="FFFF00"/>
                </a:highlight>
              </a:rPr>
              <a:t>http://localhost:1717/OauthRedirect </a:t>
            </a:r>
            <a:r>
              <a:rPr lang="en-US" dirty="0"/>
              <a:t>for Callback URL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Use digital signatures checkbox </a:t>
            </a:r>
            <a:r>
              <a:rPr lang="en-US" dirty="0">
                <a:highlight>
                  <a:srgbClr val="FFFF00"/>
                </a:highlight>
              </a:rPr>
              <a:t>and upload your server.crt file </a:t>
            </a:r>
            <a:r>
              <a:rPr lang="en-US" dirty="0"/>
              <a:t>that you generated using command prompt.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Scroll down and save the application. If it prompts, select continue.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Click on manager and then Click Edit Policies  See </a:t>
            </a:r>
            <a:r>
              <a:rPr lang="en-US" dirty="0">
                <a:highlight>
                  <a:srgbClr val="FFFF00"/>
                </a:highlight>
              </a:rPr>
              <a:t>select "Admin approved users are pre-authorized" </a:t>
            </a:r>
            <a:r>
              <a:rPr lang="en-US" dirty="0"/>
              <a:t>for Permitted Users under OAuth Policies to avoid "Not approved for access in salesforce" issue.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ahead and save the application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Scroll down and </a:t>
            </a:r>
            <a:r>
              <a:rPr lang="en-US" dirty="0">
                <a:highlight>
                  <a:srgbClr val="FFFF00"/>
                </a:highlight>
              </a:rPr>
              <a:t>Click on “Manage Profiles” </a:t>
            </a:r>
            <a:r>
              <a:rPr lang="en-US" dirty="0"/>
              <a:t>and then select the appropriate profiles. So that the users with selected profiles can took the advantage of connected app.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Now, go back to the connected application and copy the Consumer Key. Paste is somewhere we will use this while testing the flow.</a:t>
            </a:r>
          </a:p>
        </p:txBody>
      </p:sp>
    </p:spTree>
    <p:extLst>
      <p:ext uri="{BB962C8B-B14F-4D97-AF65-F5344CB8AC3E}">
        <p14:creationId xmlns:p14="http://schemas.microsoft.com/office/powerpoint/2010/main" val="38149893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A19-00E0-432A-97A3-8E1142D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77CF-5814-4745-B554-D5797525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Jenkins Pipeline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Work on Sample </a:t>
            </a:r>
            <a:r>
              <a:rPr lang="en-US" dirty="0" err="1"/>
              <a:t>Jenkinsfile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See the demo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the Jenkins environment Variable inside windows PC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9D4FB-B965-49A7-BE56-1FD9C0D2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8898"/>
            <a:ext cx="88487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84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A19-00E0-432A-97A3-8E1142D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9D4FB-B965-49A7-BE56-1FD9C0D2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42" y="2213783"/>
            <a:ext cx="6821368" cy="2430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ADC4B-A7F0-46D1-8F5E-9EFABC4F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2816"/>
            <a:ext cx="4410546" cy="41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79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8BF9-211B-444C-962E-10C41C02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Environment Variable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FE57-B582-4212-8094-65C4A6E60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HUB_ORG_DH</a:t>
            </a:r>
            <a:r>
              <a:rPr lang="en-US" dirty="0"/>
              <a:t>:- The username for the Dev Hub org, such as amit@gmail.com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SFDC_HOST_DH</a:t>
            </a:r>
            <a:r>
              <a:rPr lang="en-US" dirty="0"/>
              <a:t>:- The login URL of the Salesforce instance that is hosting the Dev Hub org. The default is https://login.salesforce.com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CONNECTED_APP_CONSUMER_KEY_DH </a:t>
            </a:r>
            <a:r>
              <a:rPr lang="en-US" dirty="0"/>
              <a:t>:- The consumer key that was returned after you created a connected app in your Dev Hub org.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JWT_CRED_ID_DH</a:t>
            </a:r>
            <a:r>
              <a:rPr lang="en-US" dirty="0"/>
              <a:t>:- The credentials ID for the private key file that you stored in the Jenkins Admin Credentials interface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66034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8BF9-211B-444C-962E-10C41C02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Jenkins Pipeline project using SFDX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FE57-B582-4212-8094-65C4A6E60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04"/>
            <a:ext cx="10515600" cy="459075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Project Overview </a:t>
            </a:r>
          </a:p>
          <a:p>
            <a:pPr marL="0" indent="0">
              <a:buNone/>
            </a:pPr>
            <a:endParaRPr lang="en-US" sz="2800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have recently joined a company </a:t>
            </a:r>
            <a:r>
              <a:rPr lang="en-US" dirty="0" err="1">
                <a:highlight>
                  <a:srgbClr val="FFFF00"/>
                </a:highlight>
              </a:rPr>
              <a:t>TechFuge</a:t>
            </a:r>
            <a:r>
              <a:rPr lang="en-US" dirty="0">
                <a:highlight>
                  <a:srgbClr val="FFFF00"/>
                </a:highlight>
              </a:rPr>
              <a:t> India Pvt. Ltd</a:t>
            </a:r>
            <a:r>
              <a:rPr lang="en-US" dirty="0"/>
              <a:t>. and they have asked you to setup a CI/CD pipeline using Jenkins and SFDX.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They already have a SFDX project which is being monitored from </a:t>
            </a:r>
            <a:r>
              <a:rPr lang="en-US" dirty="0" err="1"/>
              <a:t>GtiHub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With Every deployment you need to import some data for Account &amp; Contacts as well.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Once the deployment is done you need to assign the permission to Admin user so that admin user can access the custom fields available included into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And as a final step you need to Open the org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84065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8BF9-211B-444C-962E-10C41C02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Jenkins Pipeline project using SFDX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23402-ECB9-4B87-B1D0-604BC6A5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636"/>
            <a:ext cx="12192000" cy="50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4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8BF9-211B-444C-962E-10C41C02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Jenkins Pipeline project using SFDX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FE57-B582-4212-8094-65C4A6E60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04"/>
            <a:ext cx="10515600" cy="459075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Project Overview </a:t>
            </a:r>
          </a:p>
          <a:p>
            <a:pPr marL="0" indent="0">
              <a:buNone/>
            </a:pPr>
            <a:endParaRPr lang="en-US" sz="2800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have recently joined a company </a:t>
            </a:r>
            <a:r>
              <a:rPr lang="en-US" dirty="0" err="1">
                <a:highlight>
                  <a:srgbClr val="FFFF00"/>
                </a:highlight>
              </a:rPr>
              <a:t>TechFuge</a:t>
            </a:r>
            <a:r>
              <a:rPr lang="en-US" dirty="0">
                <a:highlight>
                  <a:srgbClr val="FFFF00"/>
                </a:highlight>
              </a:rPr>
              <a:t> India Pvt. Ltd</a:t>
            </a:r>
            <a:r>
              <a:rPr lang="en-US" dirty="0"/>
              <a:t>. and they have asked you to setup a CI/CD pipeline using Jenkins and SFDX.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They already have a SFDX project which is being monitored from </a:t>
            </a:r>
            <a:r>
              <a:rPr lang="en-US" dirty="0" err="1"/>
              <a:t>GtiHub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With Every deployment you need to import some data for Account &amp; Contacts as well.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Once the deployment is done you need to assign the permission to Admin user so that admin user can access the custom fields available included into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And as a final step you need to Open the org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Note: - We need to implement this for the Sandbox ORG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151221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8BF9-211B-444C-962E-10C41C02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FE57-B582-4212-8094-65C4A6E60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04"/>
            <a:ext cx="10515600" cy="459075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Connected application inside sandbox org using the same key and certificate file.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Environment variables inside windows machine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Modify the Jenkins file to refer the newly created environment variables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259C1-602E-453F-874D-969E9E87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41" y="2697163"/>
            <a:ext cx="8052318" cy="33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95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err="1"/>
              <a:t>Azeure</a:t>
            </a:r>
            <a:r>
              <a:rPr lang="en-US" dirty="0"/>
              <a:t> DevOps?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Signup for the Azure DevOps Account using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Your First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Walkthrough of DevOps Dashboard</a:t>
            </a:r>
          </a:p>
        </p:txBody>
      </p:sp>
      <p:pic>
        <p:nvPicPr>
          <p:cNvPr id="1026" name="Picture 2" descr="The 5 Components of Azure DevOps - ParkMyCloud">
            <a:extLst>
              <a:ext uri="{FF2B5EF4-FFF2-40B4-BE49-F238E27FC236}">
                <a16:creationId xmlns:a16="http://schemas.microsoft.com/office/drawing/2014/main" id="{97B39828-D139-42CF-9D48-58A2EE1D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06" y="1594806"/>
            <a:ext cx="3107094" cy="19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54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6CA275-CB19-4BD6-ACD9-4C4B3181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" y="511483"/>
            <a:ext cx="10271464" cy="45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733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Azure DevOps is a tool provided by Microsoft which is widely known for Implementing CI/CD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can also manage your sprint, Task, Bug, User Story &amp; Many More.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Azure DevOps has it’s own Repository System or You can also use GitHub with DevOps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Developing the pipeline and Releases is very easy with DevOps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can use Apache Ant Pipeline or SFDX Pipeline</a:t>
            </a:r>
          </a:p>
        </p:txBody>
      </p:sp>
      <p:pic>
        <p:nvPicPr>
          <p:cNvPr id="1026" name="Picture 2" descr="The 5 Components of Azure DevOps - ParkMyCloud">
            <a:extLst>
              <a:ext uri="{FF2B5EF4-FFF2-40B4-BE49-F238E27FC236}">
                <a16:creationId xmlns:a16="http://schemas.microsoft.com/office/drawing/2014/main" id="{97B39828-D139-42CF-9D48-58A2EE1D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172" y="2210627"/>
            <a:ext cx="3107094" cy="19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329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Connect GitHub Repo in DevOps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your very first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your first release in DevOps</a:t>
            </a:r>
          </a:p>
        </p:txBody>
      </p:sp>
      <p:pic>
        <p:nvPicPr>
          <p:cNvPr id="1026" name="Picture 2" descr="The 5 Components of Azure DevOps - ParkMyCloud">
            <a:extLst>
              <a:ext uri="{FF2B5EF4-FFF2-40B4-BE49-F238E27FC236}">
                <a16:creationId xmlns:a16="http://schemas.microsoft.com/office/drawing/2014/main" id="{97B39828-D139-42CF-9D48-58A2EE1D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06" y="1594806"/>
            <a:ext cx="3107094" cy="19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9DD8B-A9DC-480E-BE29-0A9819AB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0369"/>
            <a:ext cx="5297926" cy="30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96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Ant build.xml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your very pipeline using Apache 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your first release using that Apache Pipeline created in Steps 2</a:t>
            </a:r>
          </a:p>
        </p:txBody>
      </p:sp>
      <p:pic>
        <p:nvPicPr>
          <p:cNvPr id="1026" name="Picture 2" descr="The 5 Components of Azure DevOps - ParkMyCloud">
            <a:extLst>
              <a:ext uri="{FF2B5EF4-FFF2-40B4-BE49-F238E27FC236}">
                <a16:creationId xmlns:a16="http://schemas.microsoft.com/office/drawing/2014/main" id="{97B39828-D139-42CF-9D48-58A2EE1D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06" y="1594806"/>
            <a:ext cx="3107094" cy="19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B7C0C-5DB7-4F9D-8FF9-DAC09DBA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9232"/>
            <a:ext cx="6680718" cy="31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23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Pipeline Structure walkthrough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your First Pipeline using </a:t>
            </a:r>
            <a:r>
              <a:rPr lang="en-US" dirty="0" err="1"/>
              <a:t>Yml</a:t>
            </a:r>
            <a:r>
              <a:rPr lang="en-US" dirty="0"/>
              <a:t> with Jobs and Stages</a:t>
            </a:r>
          </a:p>
        </p:txBody>
      </p:sp>
      <p:pic>
        <p:nvPicPr>
          <p:cNvPr id="1026" name="Picture 2" descr="The 5 Components of Azure DevOps - ParkMyCloud">
            <a:extLst>
              <a:ext uri="{FF2B5EF4-FFF2-40B4-BE49-F238E27FC236}">
                <a16:creationId xmlns:a16="http://schemas.microsoft.com/office/drawing/2014/main" id="{97B39828-D139-42CF-9D48-58A2EE1D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06" y="1594806"/>
            <a:ext cx="3107094" cy="19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BF068-ECA4-4ADB-B860-A9C3290C8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68" y="2920369"/>
            <a:ext cx="8098971" cy="27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0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Prerequisite to develop a SFDX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Pipeline Structure walkthrough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your first SFDX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Live Demo</a:t>
            </a:r>
          </a:p>
        </p:txBody>
      </p:sp>
      <p:pic>
        <p:nvPicPr>
          <p:cNvPr id="1026" name="Picture 2" descr="The 5 Components of Azure DevOps - ParkMyCloud">
            <a:extLst>
              <a:ext uri="{FF2B5EF4-FFF2-40B4-BE49-F238E27FC236}">
                <a16:creationId xmlns:a16="http://schemas.microsoft.com/office/drawing/2014/main" id="{97B39828-D139-42CF-9D48-58A2EE1D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06" y="1594806"/>
            <a:ext cx="3107094" cy="19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B2695-719E-497B-AA54-AB91A45F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59367"/>
            <a:ext cx="5673012" cy="29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85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to develop a SFDX Pipeline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Connected Application Setup in Target Org with Digital Signature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dirty="0" err="1"/>
              <a:t>Server.key</a:t>
            </a:r>
            <a:r>
              <a:rPr lang="en-US" dirty="0"/>
              <a:t> file inside your Azure or GitHub Repo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Basic Understanding of </a:t>
            </a:r>
            <a:r>
              <a:rPr lang="en-US" dirty="0" err="1"/>
              <a:t>yaml</a:t>
            </a:r>
            <a:r>
              <a:rPr lang="en-US" dirty="0"/>
              <a:t> files</a:t>
            </a:r>
          </a:p>
        </p:txBody>
      </p:sp>
      <p:pic>
        <p:nvPicPr>
          <p:cNvPr id="1026" name="Picture 2" descr="The 5 Components of Azure DevOps - ParkMyCloud">
            <a:extLst>
              <a:ext uri="{FF2B5EF4-FFF2-40B4-BE49-F238E27FC236}">
                <a16:creationId xmlns:a16="http://schemas.microsoft.com/office/drawing/2014/main" id="{97B39828-D139-42CF-9D48-58A2EE1D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06" y="1594806"/>
            <a:ext cx="3107094" cy="19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B2695-719E-497B-AA54-AB91A45F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9407"/>
            <a:ext cx="5673012" cy="29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978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</a:t>
            </a:r>
            <a:r>
              <a:rPr lang="en-US" dirty="0" err="1"/>
              <a:t>Github</a:t>
            </a:r>
            <a:r>
              <a:rPr lang="en-US" dirty="0"/>
              <a:t> 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very first action for your repo</a:t>
            </a:r>
          </a:p>
        </p:txBody>
      </p:sp>
    </p:spTree>
    <p:extLst>
      <p:ext uri="{BB962C8B-B14F-4D97-AF65-F5344CB8AC3E}">
        <p14:creationId xmlns:p14="http://schemas.microsoft.com/office/powerpoint/2010/main" val="499154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Automate, customize, and execute your software development workflows right in your repository with GitHub Actions.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can discover, create, and share actions to perform any job you'd like, including CI/CD, and combine actions in a completely customized workflow.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 Actions also uses </a:t>
            </a:r>
            <a:r>
              <a:rPr lang="en-US" dirty="0" err="1"/>
              <a:t>yml</a:t>
            </a:r>
            <a:r>
              <a:rPr lang="en-US" dirty="0"/>
              <a:t> format to create the workflows.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91E03-0424-4FDB-A3C8-5E7202DB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8461"/>
            <a:ext cx="10702212" cy="32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58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your first GitHub Action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3DC98E-783F-4C43-A1E2-2DDE3419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41" y="1434008"/>
            <a:ext cx="11252718" cy="47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60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2C7-727B-4345-B0A9-B98AD5E6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GitHub Repo to use SFDX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046C-AE1E-4FB9-8D10-52889D30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Connected application setup with digital certificate in Target org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Consumer Key for target org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 name of Target ORG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 of the Target ORG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Server.key</a:t>
            </a:r>
            <a:r>
              <a:rPr lang="en-US" dirty="0"/>
              <a:t> file inside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91E03-0424-4FDB-A3C8-5E7202DB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2293"/>
            <a:ext cx="10423849" cy="31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7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5467</TotalTime>
  <Words>4449</Words>
  <Application>Microsoft Office PowerPoint</Application>
  <PresentationFormat>Widescreen</PresentationFormat>
  <Paragraphs>528</Paragraphs>
  <Slides>111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9" baseType="lpstr">
      <vt:lpstr>apple color emoji</vt:lpstr>
      <vt:lpstr>-apple-system</vt:lpstr>
      <vt:lpstr>Arial</vt:lpstr>
      <vt:lpstr>AvenirNext</vt:lpstr>
      <vt:lpstr>Calibri</vt:lpstr>
      <vt:lpstr>Calibri Light</vt:lpstr>
      <vt:lpstr>helvetica neue</vt:lpstr>
      <vt:lpstr>Office Theme</vt:lpstr>
      <vt:lpstr>Deployments in Salesforce</vt:lpstr>
      <vt:lpstr>Course Overview</vt:lpstr>
      <vt:lpstr>How to get help</vt:lpstr>
      <vt:lpstr>How to Succeed with the Course</vt:lpstr>
      <vt:lpstr>1 - Agenda</vt:lpstr>
      <vt:lpstr>What is Deployment</vt:lpstr>
      <vt:lpstr>Types of Deployment</vt:lpstr>
      <vt:lpstr>2 - Agenda</vt:lpstr>
      <vt:lpstr>PowerPoint Presentation</vt:lpstr>
      <vt:lpstr>3 - Agenda</vt:lpstr>
      <vt:lpstr>Different Ways to Deploy changes from One org to Another</vt:lpstr>
      <vt:lpstr>Create a Sandbox</vt:lpstr>
      <vt:lpstr>4 - Agenda</vt:lpstr>
      <vt:lpstr>What is Change Set in Salesforce?</vt:lpstr>
      <vt:lpstr>Types of Change Set in Salesforce?</vt:lpstr>
      <vt:lpstr>Create a Custom Object &amp; Fields</vt:lpstr>
      <vt:lpstr>4.1 Why code coverage is required?</vt:lpstr>
      <vt:lpstr>Agenda</vt:lpstr>
      <vt:lpstr>Deployment Options in Salesforce</vt:lpstr>
      <vt:lpstr>Agenda</vt:lpstr>
      <vt:lpstr>Agenda</vt:lpstr>
      <vt:lpstr>Scenario for WFR</vt:lpstr>
      <vt:lpstr>Scenario for Process Builder</vt:lpstr>
      <vt:lpstr>Agenda</vt:lpstr>
      <vt:lpstr>Agenda</vt:lpstr>
      <vt:lpstr>Benefits of Change Set</vt:lpstr>
      <vt:lpstr>Limitations of Change Set</vt:lpstr>
      <vt:lpstr>Agenda</vt:lpstr>
      <vt:lpstr>Introduction to Apache Ant</vt:lpstr>
      <vt:lpstr>Setup Apache ANT in MAC OS</vt:lpstr>
      <vt:lpstr>Steps</vt:lpstr>
      <vt:lpstr>Agenda</vt:lpstr>
      <vt:lpstr>Agenda</vt:lpstr>
      <vt:lpstr>Agenda</vt:lpstr>
      <vt:lpstr>Agenda</vt:lpstr>
      <vt:lpstr>ANT Target Dependency</vt:lpstr>
      <vt:lpstr>Agenda</vt:lpstr>
      <vt:lpstr>Agenda</vt:lpstr>
      <vt:lpstr>Packages in Salesforce</vt:lpstr>
      <vt:lpstr>Deployment using UnManaged Package</vt:lpstr>
      <vt:lpstr>Introduction to Workbench</vt:lpstr>
      <vt:lpstr>Retrieve using workbench</vt:lpstr>
      <vt:lpstr>Agenda</vt:lpstr>
      <vt:lpstr>Introduction to SFDX</vt:lpstr>
      <vt:lpstr>Agenda</vt:lpstr>
      <vt:lpstr>Deployment using SFDX</vt:lpstr>
      <vt:lpstr>Deployment using SFDX – Part 2</vt:lpstr>
      <vt:lpstr>Agenda</vt:lpstr>
      <vt:lpstr>What is DevHub &amp; Scratch ORG</vt:lpstr>
      <vt:lpstr>Agenda</vt:lpstr>
      <vt:lpstr>Walk through</vt:lpstr>
      <vt:lpstr>Agenda</vt:lpstr>
      <vt:lpstr>Walk through</vt:lpstr>
      <vt:lpstr>Agenda</vt:lpstr>
      <vt:lpstr>Version Control System</vt:lpstr>
      <vt:lpstr>Introduction to GIT</vt:lpstr>
      <vt:lpstr>Introduction to GitHub</vt:lpstr>
      <vt:lpstr>Agenda</vt:lpstr>
      <vt:lpstr>How Git &amp; GitHub Works</vt:lpstr>
      <vt:lpstr>Agenda</vt:lpstr>
      <vt:lpstr>Agenda</vt:lpstr>
      <vt:lpstr>Agenda</vt:lpstr>
      <vt:lpstr>Pull Request</vt:lpstr>
      <vt:lpstr>Merge Conflict</vt:lpstr>
      <vt:lpstr>Agenda</vt:lpstr>
      <vt:lpstr>Agenda</vt:lpstr>
      <vt:lpstr>Introduction to Jenkins</vt:lpstr>
      <vt:lpstr>Jenkins Installation</vt:lpstr>
      <vt:lpstr>Agenda</vt:lpstr>
      <vt:lpstr>Agenda</vt:lpstr>
      <vt:lpstr>Scenario</vt:lpstr>
      <vt:lpstr>Agenda</vt:lpstr>
      <vt:lpstr>The Problem Statement</vt:lpstr>
      <vt:lpstr>PowerPoint Presentation</vt:lpstr>
      <vt:lpstr>Continuous Integration</vt:lpstr>
      <vt:lpstr>PowerPoint Presentation</vt:lpstr>
      <vt:lpstr>Agenda</vt:lpstr>
      <vt:lpstr>Elements of a CI/CD pipeline</vt:lpstr>
      <vt:lpstr>Agenda ( Connect Salesforce using JWT &amp; SFDX )</vt:lpstr>
      <vt:lpstr>Steps to Generate SSL Certificate and Key file</vt:lpstr>
      <vt:lpstr>Steps to Create Connected Application in Salesforce</vt:lpstr>
      <vt:lpstr>Agenda</vt:lpstr>
      <vt:lpstr>Pipeline Syntax</vt:lpstr>
      <vt:lpstr>Configure Environment Variable</vt:lpstr>
      <vt:lpstr>Create a Jenkins Pipeline project using SFDX</vt:lpstr>
      <vt:lpstr>Create a Jenkins Pipeline project using SFDX</vt:lpstr>
      <vt:lpstr>Create a Jenkins Pipeline project using SFDX</vt:lpstr>
      <vt:lpstr>Steps</vt:lpstr>
      <vt:lpstr>Agenda</vt:lpstr>
      <vt:lpstr>Introduction</vt:lpstr>
      <vt:lpstr>Agenda</vt:lpstr>
      <vt:lpstr>Agenda</vt:lpstr>
      <vt:lpstr>Agenda</vt:lpstr>
      <vt:lpstr>Agenda</vt:lpstr>
      <vt:lpstr>Prerequisite to develop a SFDX Pipeline</vt:lpstr>
      <vt:lpstr>Agenda</vt:lpstr>
      <vt:lpstr>Introduction</vt:lpstr>
      <vt:lpstr>Setup your first GitHub Action</vt:lpstr>
      <vt:lpstr>Prepare GitHub Repo to use SFDX</vt:lpstr>
      <vt:lpstr>Develop GitHub Action using SFDX</vt:lpstr>
      <vt:lpstr>Branching Strategy for CI/CD</vt:lpstr>
      <vt:lpstr>Introduction to BitBucket</vt:lpstr>
      <vt:lpstr>Introduction to BitBucket</vt:lpstr>
      <vt:lpstr>Agenda</vt:lpstr>
      <vt:lpstr>Generate SSH Key for BitBucket Account</vt:lpstr>
      <vt:lpstr>Enable Multi Factor Authentication for BitBucket</vt:lpstr>
      <vt:lpstr>Create Your First Pipeline using Bitbucket</vt:lpstr>
      <vt:lpstr>Develop Branch Specific Pipeline using Bitbucket</vt:lpstr>
      <vt:lpstr>Develop PR Specific Pipeline using Bitbucket</vt:lpstr>
      <vt:lpstr>Develop a Pipeline using SFDX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Singh</dc:creator>
  <cp:lastModifiedBy>Amit Singh</cp:lastModifiedBy>
  <cp:revision>354</cp:revision>
  <dcterms:created xsi:type="dcterms:W3CDTF">2021-03-10T10:39:02Z</dcterms:created>
  <dcterms:modified xsi:type="dcterms:W3CDTF">2021-07-02T04:38:49Z</dcterms:modified>
</cp:coreProperties>
</file>